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Roboto Slab"/>
      <p:regular r:id="rId15"/>
      <p:bold r:id="rId16"/>
    </p:embeddedFont>
    <p:embeddedFont>
      <p:font typeface="Roboto"/>
      <p:regular r:id="rId17"/>
      <p:bold r:id="rId18"/>
      <p:italic r:id="rId19"/>
      <p:boldItalic r:id="rId20"/>
    </p:embeddedFont>
    <p:embeddedFont>
      <p:font typeface="Roboto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EFCF7BC-8388-413D-95D2-449ACD04FAB6}">
  <a:tblStyle styleId="{DEFCF7BC-8388-413D-95D2-449ACD04FAB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11" Type="http://schemas.openxmlformats.org/officeDocument/2006/relationships/slide" Target="slides/slide5.xml"/><Relationship Id="rId22" Type="http://schemas.openxmlformats.org/officeDocument/2006/relationships/font" Target="fonts/RobotoLight-bold.fntdata"/><Relationship Id="rId10" Type="http://schemas.openxmlformats.org/officeDocument/2006/relationships/slide" Target="slides/slide4.xml"/><Relationship Id="rId21" Type="http://schemas.openxmlformats.org/officeDocument/2006/relationships/font" Target="fonts/RobotoLight-regular.fntdata"/><Relationship Id="rId13" Type="http://schemas.openxmlformats.org/officeDocument/2006/relationships/slide" Target="slides/slide7.xml"/><Relationship Id="rId24" Type="http://schemas.openxmlformats.org/officeDocument/2006/relationships/font" Target="fonts/RobotoLight-boldItalic.fntdata"/><Relationship Id="rId12" Type="http://schemas.openxmlformats.org/officeDocument/2006/relationships/slide" Target="slides/slide6.xml"/><Relationship Id="rId23" Type="http://schemas.openxmlformats.org/officeDocument/2006/relationships/font" Target="fonts/Roboto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obotoSlab-regular.fntdata"/><Relationship Id="rId14" Type="http://schemas.openxmlformats.org/officeDocument/2006/relationships/slide" Target="slides/slide8.xml"/><Relationship Id="rId17" Type="http://schemas.openxmlformats.org/officeDocument/2006/relationships/font" Target="fonts/Roboto-regular.fntdata"/><Relationship Id="rId16" Type="http://schemas.openxmlformats.org/officeDocument/2006/relationships/font" Target="fonts/RobotoSlab-bold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Roboto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Robo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ad8552b82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ad8552b82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6111424bd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6111424bd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6111424bd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6111424bd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6111424bd0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6111424bd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6111424bd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6111424bd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6111424bd0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6111424bd0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6111424bd0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6111424bd0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adcc0592e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adcc0592e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" name="Google Shape;14;p2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" name="Google Shape;15;p2"/>
          <p:cNvGrpSpPr/>
          <p:nvPr/>
        </p:nvGrpSpPr>
        <p:grpSpPr>
          <a:xfrm>
            <a:off x="453213" y="321462"/>
            <a:ext cx="1828850" cy="1568400"/>
            <a:chOff x="7168775" y="3594437"/>
            <a:chExt cx="1828850" cy="1568400"/>
          </a:xfrm>
        </p:grpSpPr>
        <p:sp>
          <p:nvSpPr>
            <p:cNvPr id="16" name="Google Shape;16;p2"/>
            <p:cNvSpPr/>
            <p:nvPr/>
          </p:nvSpPr>
          <p:spPr>
            <a:xfrm rot="10800000">
              <a:off x="7168775" y="4342374"/>
              <a:ext cx="528900" cy="814800"/>
            </a:xfrm>
            <a:prstGeom prst="rect">
              <a:avLst/>
            </a:prstGeom>
            <a:solidFill>
              <a:srgbClr val="9FEB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7818750" y="3946373"/>
              <a:ext cx="528900" cy="1210800"/>
            </a:xfrm>
            <a:prstGeom prst="rect">
              <a:avLst/>
            </a:prstGeom>
            <a:solidFill>
              <a:srgbClr val="08CB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rot="10800000">
              <a:off x="8468725" y="3594437"/>
              <a:ext cx="528900" cy="1568400"/>
            </a:xfrm>
            <a:prstGeom prst="rect">
              <a:avLst/>
            </a:prstGeom>
            <a:solidFill>
              <a:srgbClr val="0C7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20" name="Google Shape;20;p2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9" name="Google Shape;11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11"/>
          <p:cNvSpPr/>
          <p:nvPr/>
        </p:nvSpPr>
        <p:spPr>
          <a:xfrm rot="10800000">
            <a:off x="6380577" y="-16726"/>
            <a:ext cx="2777810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</p:sp>
      <p:sp>
        <p:nvSpPr>
          <p:cNvPr id="121" name="Google Shape;121;p11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4" name="Google Shape;12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5" name="Google Shape;125;p12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26" name="Google Shape;126;p12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27" name="Google Shape;127;p12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" name="Google Shape;128;p12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29" name="Google Shape;129;p12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30" name="Google Shape;130;p12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Google Shape;131;p12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32" name="Google Shape;132;p12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33" name="Google Shape;133;p12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" name="Google Shape;134;p12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5" name="Google Shape;135;p12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36" name="Google Shape;136;p12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137" name="Google Shape;137;p12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</p:sp>
      <p:sp>
        <p:nvSpPr>
          <p:cNvPr id="140" name="Google Shape;140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1" name="Google Shape;141;p13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2" name="Google Shape;142;p13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43" name="Google Shape;143;p13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lt1"/>
                </a:solidFill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7" name="Google Shape;147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8" name="Google Shape;14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9" name="Google Shape;149;p14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50" name="Google Shape;150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51" name="Google Shape;151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" name="Google Shape;152;p14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53" name="Google Shape;153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54" name="Google Shape;154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155;p14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56" name="Google Shape;156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57" name="Google Shape;157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" name="Google Shape;158;p14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9" name="Google Shape;159;p14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60" name="Google Shape;160;p14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4" name="Google Shape;164;p15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65" name="Google Shape;165;p1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66" name="Google Shape;166;p1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15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68" name="Google Shape;168;p1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69" name="Google Shape;169;p1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170;p15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71" name="Google Shape;171;p1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72" name="Google Shape;172;p1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15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4" name="Google Shape;174;p15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75" name="Google Shape;175;p15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176" name="Google Shape;176;p15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_Main Content Slide">
  <p:cSld name="Title, Content">
    <p:bg>
      <p:bgPr>
        <a:solidFill>
          <a:srgbClr val="000000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6"/>
          <p:cNvPicPr preferRelativeResize="0"/>
          <p:nvPr/>
        </p:nvPicPr>
        <p:blipFill rotWithShape="1">
          <a:blip r:embed="rId2">
            <a:alphaModFix amt="65000"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6"/>
          <p:cNvSpPr txBox="1"/>
          <p:nvPr>
            <p:ph idx="1" type="body"/>
          </p:nvPr>
        </p:nvSpPr>
        <p:spPr>
          <a:xfrm>
            <a:off x="354386" y="1340259"/>
            <a:ext cx="8528100" cy="33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1150" lvl="0" marL="4572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−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1150" lvl="1" marL="9144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−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1150" lvl="2" marL="13716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−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oto Sans Symbols"/>
              <a:buChar char="−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3850" lvl="5" marL="27432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3850" lvl="6" marL="32004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3850" lvl="7" marL="36576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3850" lvl="8" marL="4114800" marR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0" name="Google Shape;180;p16"/>
          <p:cNvSpPr txBox="1"/>
          <p:nvPr>
            <p:ph type="title"/>
          </p:nvPr>
        </p:nvSpPr>
        <p:spPr>
          <a:xfrm>
            <a:off x="354386" y="276184"/>
            <a:ext cx="67497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i="0" sz="2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81" name="Google Shape;181;p16"/>
          <p:cNvPicPr preferRelativeResize="0"/>
          <p:nvPr/>
        </p:nvPicPr>
        <p:blipFill rotWithShape="1">
          <a:blip r:embed="rId3">
            <a:alphaModFix amt="37000"/>
          </a:blip>
          <a:srcRect b="0" l="0" r="0" t="0"/>
          <a:stretch/>
        </p:blipFill>
        <p:spPr>
          <a:xfrm>
            <a:off x="8745696" y="232969"/>
            <a:ext cx="273502" cy="433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"/>
          <p:cNvSpPr txBox="1"/>
          <p:nvPr>
            <p:ph type="title"/>
          </p:nvPr>
        </p:nvSpPr>
        <p:spPr>
          <a:xfrm>
            <a:off x="470473" y="294239"/>
            <a:ext cx="8203200" cy="6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 b="0" i="0" sz="2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84" name="Google Shape;184;p17"/>
          <p:cNvSpPr txBox="1"/>
          <p:nvPr>
            <p:ph idx="1" type="body"/>
          </p:nvPr>
        </p:nvSpPr>
        <p:spPr>
          <a:xfrm>
            <a:off x="451017" y="1259055"/>
            <a:ext cx="8241900" cy="24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85" name="Google Shape;185;p17"/>
          <p:cNvSpPr txBox="1"/>
          <p:nvPr/>
        </p:nvSpPr>
        <p:spPr>
          <a:xfrm>
            <a:off x="7674425" y="4817350"/>
            <a:ext cx="999000" cy="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©2021 Mirakl, Inc.</a:t>
            </a:r>
            <a:endParaRPr b="0" i="0" sz="7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6" name="Google Shape;18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250" y="4732042"/>
            <a:ext cx="912409" cy="198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bar - Numbered Text">
  <p:cSld name="Topbar - Numbered 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"/>
          <p:cNvSpPr txBox="1"/>
          <p:nvPr>
            <p:ph type="title"/>
          </p:nvPr>
        </p:nvSpPr>
        <p:spPr>
          <a:xfrm>
            <a:off x="914400" y="200025"/>
            <a:ext cx="77724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9" name="Google Shape;189;p18"/>
          <p:cNvSpPr txBox="1"/>
          <p:nvPr>
            <p:ph idx="1" type="body"/>
          </p:nvPr>
        </p:nvSpPr>
        <p:spPr>
          <a:xfrm>
            <a:off x="457200" y="1114425"/>
            <a:ext cx="8229600" cy="31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0">
            <a:noAutofit/>
          </a:bodyPr>
          <a:lstStyle>
            <a:lvl1pPr indent="-323850" lvl="0" marL="45720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AutoNum type="arabicPeriod"/>
              <a:defRPr/>
            </a:lvl1pPr>
            <a:lvl2pPr indent="-29845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−"/>
              <a:defRPr/>
            </a:lvl2pPr>
            <a:lvl3pPr indent="-28575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▪"/>
              <a:defRPr/>
            </a:lvl3pPr>
            <a:lvl4pPr indent="-28575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o"/>
              <a:defRPr/>
            </a:lvl4pPr>
            <a:lvl5pPr indent="-285750" lvl="4" marL="2286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Char char="▶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</p:sp>
      <p:sp>
        <p:nvSpPr>
          <p:cNvPr id="24" name="Google Shape;24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26" name="Google Shape;26;p3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36" name="Google Shape;36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37" name="Google Shape;37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5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39" name="Google Shape;39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0" name="Google Shape;40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5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42" name="Google Shape;42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43" name="Google Shape;43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4;p5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5" name="Google Shape;45;p5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46" name="Google Shape;46;p5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r="100%"/>
            </a:path>
            <a:tileRect l="-100%" t="-100%"/>
          </a:gradFill>
          <a:ln>
            <a:noFill/>
          </a:ln>
        </p:spPr>
      </p:sp>
      <p:sp>
        <p:nvSpPr>
          <p:cNvPr id="50" name="Google Shape;5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2" name="Google Shape;52;p6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3" name="Google Shape;53;p6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54" name="Google Shape;54;p6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lt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lt1"/>
                </a:solidFill>
              </a:endParaRPr>
            </a:p>
          </p:txBody>
        </p:sp>
        <p:sp>
          <p:nvSpPr>
            <p:cNvPr id="55" name="Google Shape;55;p6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9" name="Google Shape;59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0" name="Google Shape;6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61" name="Google Shape;61;p7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62" name="Google Shape;62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63" name="Google Shape;63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" name="Google Shape;64;p7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65" name="Google Shape;65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6" name="Google Shape;66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" name="Google Shape;67;p7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68" name="Google Shape;68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69" name="Google Shape;69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7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1" name="Google Shape;71;p7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72" name="Google Shape;72;p7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73" name="Google Shape;73;p7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8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0" name="Google Shape;80;p8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81" name="Google Shape;81;p8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" name="Google Shape;83;p8"/>
          <p:cNvSpPr/>
          <p:nvPr/>
        </p:nvSpPr>
        <p:spPr>
          <a:xfrm rot="10800000">
            <a:off x="6408725" y="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" name="Google Shape;8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7" name="Google Shape;87;p9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88" name="Google Shape;88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89" name="Google Shape;89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9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91" name="Google Shape;91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92" name="Google Shape;92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9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94" name="Google Shape;94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95" name="Google Shape;95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9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7" name="Google Shape;97;p9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98" name="Google Shape;98;p9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2" name="Google Shape;102;p1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3" name="Google Shape;10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4" name="Google Shape;104;p10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05" name="Google Shape;105;p10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06" name="Google Shape;106;p10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10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08" name="Google Shape;108;p10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09" name="Google Shape;109;p10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10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11" name="Google Shape;111;p10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12" name="Google Shape;112;p10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" name="Google Shape;113;p10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4" name="Google Shape;114;p10"/>
          <p:cNvGrpSpPr/>
          <p:nvPr/>
        </p:nvGrpSpPr>
        <p:grpSpPr>
          <a:xfrm>
            <a:off x="114168" y="4822995"/>
            <a:ext cx="892269" cy="155428"/>
            <a:chOff x="4073062" y="19626675"/>
            <a:chExt cx="3000232" cy="517231"/>
          </a:xfrm>
        </p:grpSpPr>
        <p:sp>
          <p:nvSpPr>
            <p:cNvPr id="115" name="Google Shape;115;p10"/>
            <p:cNvSpPr txBox="1"/>
            <p:nvPr/>
          </p:nvSpPr>
          <p:spPr>
            <a:xfrm>
              <a:off x="4674194" y="19734841"/>
              <a:ext cx="2399100" cy="3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995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</a:rPr>
                <a:t>angelatroccoli</a:t>
              </a:r>
              <a:r>
                <a:rPr b="0" i="0" lang="en" sz="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.com</a:t>
              </a:r>
              <a:endParaRPr sz="600">
                <a:solidFill>
                  <a:schemeClr val="dk1"/>
                </a:solidFill>
              </a:endParaRPr>
            </a:p>
          </p:txBody>
        </p:sp>
        <p:sp>
          <p:nvSpPr>
            <p:cNvPr id="116" name="Google Shape;116;p10"/>
            <p:cNvSpPr/>
            <p:nvPr/>
          </p:nvSpPr>
          <p:spPr>
            <a:xfrm>
              <a:off x="4073062" y="19626675"/>
              <a:ext cx="517922" cy="517231"/>
            </a:xfrm>
            <a:custGeom>
              <a:rect b="b" l="l" r="r" t="t"/>
              <a:pathLst>
                <a:path extrusionOk="0" h="276225" w="276225">
                  <a:moveTo>
                    <a:pt x="138113" y="0"/>
                  </a:moveTo>
                  <a:cubicBezTo>
                    <a:pt x="61913" y="0"/>
                    <a:pt x="0" y="61913"/>
                    <a:pt x="0" y="138113"/>
                  </a:cubicBezTo>
                  <a:cubicBezTo>
                    <a:pt x="0" y="214313"/>
                    <a:pt x="61913" y="276225"/>
                    <a:pt x="138113" y="276225"/>
                  </a:cubicBezTo>
                  <a:cubicBezTo>
                    <a:pt x="214313" y="276225"/>
                    <a:pt x="276225" y="214313"/>
                    <a:pt x="276225" y="138113"/>
                  </a:cubicBezTo>
                  <a:cubicBezTo>
                    <a:pt x="276225" y="61913"/>
                    <a:pt x="214313" y="0"/>
                    <a:pt x="138113" y="0"/>
                  </a:cubicBezTo>
                  <a:close/>
                  <a:moveTo>
                    <a:pt x="89535" y="29528"/>
                  </a:moveTo>
                  <a:cubicBezTo>
                    <a:pt x="75248" y="50483"/>
                    <a:pt x="66675" y="75248"/>
                    <a:pt x="62865" y="100965"/>
                  </a:cubicBezTo>
                  <a:cubicBezTo>
                    <a:pt x="48578" y="102870"/>
                    <a:pt x="35243" y="107633"/>
                    <a:pt x="21908" y="113348"/>
                  </a:cubicBezTo>
                  <a:cubicBezTo>
                    <a:pt x="29528" y="76200"/>
                    <a:pt x="55245" y="44768"/>
                    <a:pt x="89535" y="29528"/>
                  </a:cubicBezTo>
                  <a:close/>
                  <a:moveTo>
                    <a:pt x="19050" y="138113"/>
                  </a:moveTo>
                  <a:lnTo>
                    <a:pt x="19050" y="138113"/>
                  </a:lnTo>
                  <a:cubicBezTo>
                    <a:pt x="20003" y="133350"/>
                    <a:pt x="34290" y="125730"/>
                    <a:pt x="60960" y="120968"/>
                  </a:cubicBezTo>
                  <a:cubicBezTo>
                    <a:pt x="60960" y="126683"/>
                    <a:pt x="60008" y="132398"/>
                    <a:pt x="60008" y="138113"/>
                  </a:cubicBezTo>
                  <a:cubicBezTo>
                    <a:pt x="60008" y="143828"/>
                    <a:pt x="60008" y="149543"/>
                    <a:pt x="60960" y="155258"/>
                  </a:cubicBezTo>
                  <a:cubicBezTo>
                    <a:pt x="34290" y="149543"/>
                    <a:pt x="20003" y="142875"/>
                    <a:pt x="19050" y="138113"/>
                  </a:cubicBezTo>
                  <a:close/>
                  <a:moveTo>
                    <a:pt x="21908" y="162878"/>
                  </a:moveTo>
                  <a:cubicBezTo>
                    <a:pt x="35243" y="168593"/>
                    <a:pt x="48578" y="173355"/>
                    <a:pt x="62865" y="175260"/>
                  </a:cubicBezTo>
                  <a:cubicBezTo>
                    <a:pt x="65723" y="200978"/>
                    <a:pt x="75248" y="224790"/>
                    <a:pt x="89535" y="246698"/>
                  </a:cubicBezTo>
                  <a:cubicBezTo>
                    <a:pt x="55245" y="231458"/>
                    <a:pt x="29528" y="200025"/>
                    <a:pt x="21908" y="162878"/>
                  </a:cubicBezTo>
                  <a:lnTo>
                    <a:pt x="21908" y="162878"/>
                  </a:lnTo>
                  <a:close/>
                  <a:moveTo>
                    <a:pt x="128588" y="255270"/>
                  </a:moveTo>
                  <a:cubicBezTo>
                    <a:pt x="107633" y="247650"/>
                    <a:pt x="90488" y="218123"/>
                    <a:pt x="82868" y="178118"/>
                  </a:cubicBezTo>
                  <a:cubicBezTo>
                    <a:pt x="98108" y="180023"/>
                    <a:pt x="113348" y="180975"/>
                    <a:pt x="128588" y="180975"/>
                  </a:cubicBezTo>
                  <a:lnTo>
                    <a:pt x="128588" y="255270"/>
                  </a:lnTo>
                  <a:close/>
                  <a:moveTo>
                    <a:pt x="128588" y="162878"/>
                  </a:moveTo>
                  <a:cubicBezTo>
                    <a:pt x="112395" y="162878"/>
                    <a:pt x="96203" y="160973"/>
                    <a:pt x="80010" y="159068"/>
                  </a:cubicBezTo>
                  <a:cubicBezTo>
                    <a:pt x="79058" y="152400"/>
                    <a:pt x="79058" y="145733"/>
                    <a:pt x="79058" y="138113"/>
                  </a:cubicBezTo>
                  <a:cubicBezTo>
                    <a:pt x="79058" y="130493"/>
                    <a:pt x="79058" y="123825"/>
                    <a:pt x="80010" y="117158"/>
                  </a:cubicBezTo>
                  <a:cubicBezTo>
                    <a:pt x="96203" y="115253"/>
                    <a:pt x="112395" y="113348"/>
                    <a:pt x="128588" y="113348"/>
                  </a:cubicBezTo>
                  <a:lnTo>
                    <a:pt x="128588" y="162878"/>
                  </a:lnTo>
                  <a:close/>
                  <a:moveTo>
                    <a:pt x="128588" y="94298"/>
                  </a:moveTo>
                  <a:cubicBezTo>
                    <a:pt x="113348" y="94298"/>
                    <a:pt x="98108" y="95250"/>
                    <a:pt x="82868" y="97155"/>
                  </a:cubicBezTo>
                  <a:cubicBezTo>
                    <a:pt x="90488" y="58103"/>
                    <a:pt x="107633" y="27623"/>
                    <a:pt x="128588" y="20003"/>
                  </a:cubicBezTo>
                  <a:lnTo>
                    <a:pt x="128588" y="94298"/>
                  </a:lnTo>
                  <a:close/>
                  <a:moveTo>
                    <a:pt x="254318" y="113348"/>
                  </a:moveTo>
                  <a:cubicBezTo>
                    <a:pt x="240983" y="107633"/>
                    <a:pt x="227648" y="102870"/>
                    <a:pt x="213360" y="100965"/>
                  </a:cubicBezTo>
                  <a:cubicBezTo>
                    <a:pt x="210503" y="75248"/>
                    <a:pt x="200978" y="51435"/>
                    <a:pt x="186690" y="29528"/>
                  </a:cubicBezTo>
                  <a:cubicBezTo>
                    <a:pt x="220980" y="44768"/>
                    <a:pt x="246698" y="76200"/>
                    <a:pt x="254318" y="113348"/>
                  </a:cubicBezTo>
                  <a:close/>
                  <a:moveTo>
                    <a:pt x="147638" y="20955"/>
                  </a:moveTo>
                  <a:cubicBezTo>
                    <a:pt x="168593" y="28575"/>
                    <a:pt x="185738" y="58103"/>
                    <a:pt x="193358" y="98108"/>
                  </a:cubicBezTo>
                  <a:cubicBezTo>
                    <a:pt x="178118" y="96203"/>
                    <a:pt x="162878" y="95250"/>
                    <a:pt x="147638" y="95250"/>
                  </a:cubicBezTo>
                  <a:lnTo>
                    <a:pt x="147638" y="20955"/>
                  </a:lnTo>
                  <a:close/>
                  <a:moveTo>
                    <a:pt x="147638" y="113348"/>
                  </a:moveTo>
                  <a:cubicBezTo>
                    <a:pt x="163830" y="113348"/>
                    <a:pt x="180023" y="115253"/>
                    <a:pt x="196215" y="117158"/>
                  </a:cubicBezTo>
                  <a:cubicBezTo>
                    <a:pt x="197168" y="123825"/>
                    <a:pt x="197168" y="130493"/>
                    <a:pt x="197168" y="138113"/>
                  </a:cubicBezTo>
                  <a:cubicBezTo>
                    <a:pt x="197168" y="145733"/>
                    <a:pt x="197168" y="152400"/>
                    <a:pt x="196215" y="159068"/>
                  </a:cubicBezTo>
                  <a:cubicBezTo>
                    <a:pt x="180023" y="160973"/>
                    <a:pt x="163830" y="162878"/>
                    <a:pt x="147638" y="162878"/>
                  </a:cubicBezTo>
                  <a:lnTo>
                    <a:pt x="147638" y="113348"/>
                  </a:lnTo>
                  <a:close/>
                  <a:moveTo>
                    <a:pt x="147638" y="255270"/>
                  </a:moveTo>
                  <a:lnTo>
                    <a:pt x="147638" y="181928"/>
                  </a:lnTo>
                  <a:cubicBezTo>
                    <a:pt x="162878" y="181928"/>
                    <a:pt x="178118" y="180975"/>
                    <a:pt x="193358" y="179070"/>
                  </a:cubicBezTo>
                  <a:cubicBezTo>
                    <a:pt x="185738" y="218123"/>
                    <a:pt x="168593" y="248603"/>
                    <a:pt x="147638" y="255270"/>
                  </a:cubicBezTo>
                  <a:close/>
                  <a:moveTo>
                    <a:pt x="186690" y="246698"/>
                  </a:moveTo>
                  <a:cubicBezTo>
                    <a:pt x="200978" y="225743"/>
                    <a:pt x="209550" y="200978"/>
                    <a:pt x="213360" y="175260"/>
                  </a:cubicBezTo>
                  <a:cubicBezTo>
                    <a:pt x="227648" y="173355"/>
                    <a:pt x="240983" y="168593"/>
                    <a:pt x="254318" y="162878"/>
                  </a:cubicBezTo>
                  <a:cubicBezTo>
                    <a:pt x="246698" y="200025"/>
                    <a:pt x="220980" y="231458"/>
                    <a:pt x="186690" y="246698"/>
                  </a:cubicBezTo>
                  <a:lnTo>
                    <a:pt x="186690" y="246698"/>
                  </a:lnTo>
                  <a:close/>
                  <a:moveTo>
                    <a:pt x="215265" y="155258"/>
                  </a:moveTo>
                  <a:cubicBezTo>
                    <a:pt x="215265" y="149543"/>
                    <a:pt x="216218" y="143828"/>
                    <a:pt x="216218" y="138113"/>
                  </a:cubicBezTo>
                  <a:cubicBezTo>
                    <a:pt x="216218" y="132398"/>
                    <a:pt x="216218" y="126683"/>
                    <a:pt x="215265" y="120968"/>
                  </a:cubicBezTo>
                  <a:cubicBezTo>
                    <a:pt x="241935" y="126683"/>
                    <a:pt x="256223" y="134303"/>
                    <a:pt x="257175" y="138113"/>
                  </a:cubicBezTo>
                  <a:lnTo>
                    <a:pt x="257175" y="138113"/>
                  </a:lnTo>
                  <a:cubicBezTo>
                    <a:pt x="256223" y="141923"/>
                    <a:pt x="241935" y="149543"/>
                    <a:pt x="215265" y="155258"/>
                  </a:cubicBezTo>
                  <a:lnTo>
                    <a:pt x="215265" y="155258"/>
                  </a:lnTo>
                  <a:close/>
                </a:path>
              </a:pathLst>
            </a:custGeom>
            <a:solidFill>
              <a:srgbClr val="08CBFF"/>
            </a:solidFill>
            <a:ln>
              <a:noFill/>
            </a:ln>
          </p:spPr>
          <p:txBody>
            <a:bodyPr anchorCtr="0" anchor="ctr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●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●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Customer Case Study Guide </a:t>
            </a:r>
            <a:endParaRPr/>
          </a:p>
        </p:txBody>
      </p:sp>
      <p:sp>
        <p:nvSpPr>
          <p:cNvPr id="195" name="Google Shape;195;p19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[description]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to build and when</a:t>
            </a:r>
            <a:endParaRPr/>
          </a:p>
        </p:txBody>
      </p:sp>
      <p:graphicFrame>
        <p:nvGraphicFramePr>
          <p:cNvPr id="201" name="Google Shape;201;p20"/>
          <p:cNvGraphicFramePr/>
          <p:nvPr/>
        </p:nvGraphicFramePr>
        <p:xfrm>
          <a:off x="403175" y="1201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{DEFCF7BC-8388-413D-95D2-449ACD04FAB6}</a:tableStyleId>
              </a:tblPr>
              <a:tblGrid>
                <a:gridCol w="1534100"/>
                <a:gridCol w="1534100"/>
                <a:gridCol w="1534100"/>
              </a:tblGrid>
              <a:tr h="30475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Stage</a:t>
                      </a:r>
                      <a:endParaRPr b="1" sz="8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Asset</a:t>
                      </a:r>
                      <a:endParaRPr b="1" sz="8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Use Case</a:t>
                      </a:r>
                      <a:endParaRPr b="1" sz="8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97A7"/>
                    </a:solidFill>
                  </a:tcPr>
                </a:tc>
              </a:tr>
              <a:tr h="491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Pilot / Beta</a:t>
                      </a:r>
                      <a:endParaRPr b="1"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Internal mini-case (1-pager)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Analyst briefings, VC decks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2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Post-onboarding</a:t>
                      </a:r>
                      <a:endParaRPr b="1"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Short quote or testimonial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Social proof, nurture emails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Expansion phase</a:t>
                      </a:r>
                      <a:endParaRPr b="1"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Full case study with metrics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Sales enablement, media outreach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1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Long-term user</a:t>
                      </a:r>
                      <a:endParaRPr b="1"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Live webinar or panel speaker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Events, ABM programs, brand building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23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Post-onboarding</a:t>
                      </a:r>
                      <a:endParaRPr b="1"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Short quote or testimonial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Social proof, nurture emails</a:t>
                      </a:r>
                      <a:endParaRPr sz="100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T="63500" marB="63500" marR="63500" marL="63500">
                    <a:lnL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97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02" name="Google Shape;202;p20"/>
          <p:cNvSpPr txBox="1"/>
          <p:nvPr>
            <p:ph idx="4294967295" type="body"/>
          </p:nvPr>
        </p:nvSpPr>
        <p:spPr>
          <a:xfrm>
            <a:off x="5158825" y="1634225"/>
            <a:ext cx="3673500" cy="33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</a:rPr>
              <a:t>What you need:</a:t>
            </a:r>
            <a:endParaRPr sz="1200">
              <a:solidFill>
                <a:schemeClr val="lt1"/>
              </a:solidFill>
            </a:endParaRPr>
          </a:p>
          <a:p>
            <a:pPr indent="-304800" lvl="0" marL="457200" rtl="0" algn="l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Quantifiable outcomes (e.g., time saved, revenue generated, cost reduced)</a:t>
            </a:r>
            <a:endParaRPr sz="1200">
              <a:solidFill>
                <a:schemeClr val="lt1"/>
              </a:solidFill>
            </a:endParaRPr>
          </a:p>
          <a:p>
            <a:pPr indent="-304800" lvl="0" marL="457200" rtl="0" algn="l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Emotional wins (e.g., “we finally solved X”)</a:t>
            </a:r>
            <a:endParaRPr sz="1200">
              <a:solidFill>
                <a:schemeClr val="lt1"/>
              </a:solidFill>
            </a:endParaRPr>
          </a:p>
          <a:p>
            <a:pPr indent="-304800" lvl="0" marL="457200" rtl="0" algn="l"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1200"/>
              <a:buChar char="●"/>
            </a:pPr>
            <a:r>
              <a:rPr lang="en" sz="1200">
                <a:solidFill>
                  <a:schemeClr val="lt1"/>
                </a:solidFill>
              </a:rPr>
              <a:t>Buy-in from the customer (reference agreements, PR opt-in, or NDA-safe internal use)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Know What You’re Collecting—and Why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Great customer advocacy assets serve different purposes at different stages:</a:t>
            </a:r>
            <a:endParaRPr sz="1400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Short quotes or soundbites</a:t>
            </a:r>
            <a:r>
              <a:rPr lang="en" sz="1400"/>
              <a:t> are perfect for sales decks, social proof, and nurture sequences.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Full case studies</a:t>
            </a:r>
            <a:r>
              <a:rPr lang="en" sz="1400"/>
              <a:t> help you win over enterprise buyers, enable your sales team, and support analyst briefings.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Live references or customer calls</a:t>
            </a:r>
            <a:r>
              <a:rPr lang="en" sz="1400"/>
              <a:t> are often the final mile in a deal or partnership conversation.</a:t>
            </a:r>
            <a:endParaRPr sz="1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/>
              <a:t>Don’t collect content for vanity—collect it for conversion.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Partner with the Right People</a:t>
            </a:r>
            <a:endParaRPr/>
          </a:p>
        </p:txBody>
      </p:sp>
      <p:sp>
        <p:nvSpPr>
          <p:cNvPr id="214" name="Google Shape;21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Customer marketing isn’t a solo effort. Work cross-functionally with:</a:t>
            </a:r>
            <a:endParaRPr sz="1400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Customer Success</a:t>
            </a:r>
            <a:r>
              <a:rPr lang="en" sz="1400"/>
              <a:t> to identify high-value users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Sales</a:t>
            </a:r>
            <a:r>
              <a:rPr lang="en" sz="1400"/>
              <a:t> to time the ask post-renewal or post-expansion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Product</a:t>
            </a:r>
            <a:r>
              <a:rPr lang="en" sz="1400"/>
              <a:t> to spotlight specific features or outcomes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Executives</a:t>
            </a:r>
            <a:r>
              <a:rPr lang="en" sz="1400"/>
              <a:t> to support strategic accounts in public advocacy</a:t>
            </a:r>
            <a:endParaRPr sz="1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/>
              <a:t>Make it easy for internal teams to nominate accounts and know when (and how) to make the ask.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Build a Repeatable Reference Flow</a:t>
            </a:r>
            <a:endParaRPr/>
          </a:p>
        </p:txBody>
      </p:sp>
      <p:sp>
        <p:nvSpPr>
          <p:cNvPr id="220" name="Google Shape;220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Start small but smart:</a:t>
            </a:r>
            <a:endParaRPr sz="1400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Add a “reference-readiness” field to your CRM.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Track NPS and usage data to flag potential advocates.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Use surveys and post-onboarding check-ins to gauge willingness.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Build templates for case study intake and approval.</a:t>
            </a:r>
            <a:endParaRPr sz="1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/>
              <a:t>The goal isn’t to be pushy—it’s to strike while the results are fresh and enthusiasm is high.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Avoid Common Pitfalls</a:t>
            </a:r>
            <a:endParaRPr/>
          </a:p>
        </p:txBody>
      </p:sp>
      <p:sp>
        <p:nvSpPr>
          <p:cNvPr id="226" name="Google Shape;226;p24"/>
          <p:cNvSpPr txBox="1"/>
          <p:nvPr>
            <p:ph idx="1" type="body"/>
          </p:nvPr>
        </p:nvSpPr>
        <p:spPr>
          <a:xfrm>
            <a:off x="311700" y="1152475"/>
            <a:ext cx="6847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Don’t wait too long.</a:t>
            </a:r>
            <a:r>
              <a:rPr lang="en" sz="1400"/>
              <a:t> If you reach out for a case study six months after a win, the momentum may be gone.</a:t>
            </a:r>
            <a:endParaRPr sz="14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Don’t make it all about you.</a:t>
            </a:r>
            <a:r>
              <a:rPr lang="en" sz="1400"/>
              <a:t> Focus the story on the customer’s challenge, journey, and results—not your feature list.</a:t>
            </a:r>
            <a:endParaRPr sz="14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400"/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b="1" lang="en" sz="1400"/>
              <a:t>Don’t just collect for the website.</a:t>
            </a:r>
            <a:r>
              <a:rPr lang="en" sz="1400"/>
              <a:t> Make sure sales, analysts, partners, and investors can all access and use this content.</a:t>
            </a:r>
            <a:endParaRPr sz="1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5. Create a System That Scales</a:t>
            </a:r>
            <a:endParaRPr/>
          </a:p>
        </p:txBody>
      </p:sp>
      <p:sp>
        <p:nvSpPr>
          <p:cNvPr id="232" name="Google Shape;232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As you grow, your advocacy program should mature too:</a:t>
            </a:r>
            <a:endParaRPr sz="1400"/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Segment advocates by use case, persona, or industry.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Develop a tiered program (e.g., spotlight speaker, logo use only, on-call reference).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Track who’s “reference fatigued” to avoid overuse.</a:t>
            </a:r>
            <a:endParaRPr sz="1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/>
              <a:t>This is how you evolve from opportunistic storytelling to a full-fledged customer-powered growth engine.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238" name="Google Shape;238;p26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 Troccoli Brand Guid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