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Roboto Slab"/>
      <p:regular r:id="rId17"/>
      <p:bold r:id="rId18"/>
    </p:embeddedFont>
    <p:embeddedFont>
      <p:font typeface="Roboto"/>
      <p:regular r:id="rId19"/>
      <p:bold r:id="rId20"/>
      <p:italic r:id="rId21"/>
      <p:boldItalic r:id="rId22"/>
    </p:embeddedFont>
    <p:embeddedFont>
      <p:font typeface="Roboto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E79A3B7-4F4B-4157-80E2-B288EDD79117}">
  <a:tblStyle styleId="{CE79A3B7-4F4B-4157-80E2-B288EDD7911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22" Type="http://schemas.openxmlformats.org/officeDocument/2006/relationships/font" Target="fonts/Roboto-boldItalic.fntdata"/><Relationship Id="rId21" Type="http://schemas.openxmlformats.org/officeDocument/2006/relationships/font" Target="fonts/Roboto-italic.fntdata"/><Relationship Id="rId24" Type="http://schemas.openxmlformats.org/officeDocument/2006/relationships/font" Target="fonts/RobotoLight-bold.fntdata"/><Relationship Id="rId23" Type="http://schemas.openxmlformats.org/officeDocument/2006/relationships/font" Target="fonts/RobotoLigh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Light-boldItalic.fntdata"/><Relationship Id="rId25" Type="http://schemas.openxmlformats.org/officeDocument/2006/relationships/font" Target="fonts/RobotoLight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Slab-regular.fntdata"/><Relationship Id="rId16" Type="http://schemas.openxmlformats.org/officeDocument/2006/relationships/slide" Target="slides/slide10.xml"/><Relationship Id="rId19" Type="http://schemas.openxmlformats.org/officeDocument/2006/relationships/font" Target="fonts/Roboto-regular.fntdata"/><Relationship Id="rId18" Type="http://schemas.openxmlformats.org/officeDocument/2006/relationships/font" Target="fonts/RobotoSlab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ad8552b82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ad8552b82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adcc0592e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adcc0592e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fc16ece8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5fc16ece8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fc16ece8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fc16ece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fc16ece88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fc16ece88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c16ece88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c16ece88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fc16ece88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fc16ece88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fc16ece88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fc16ece88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fc16ece88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fc16ece88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5fc16ece88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5fc16ece88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" name="Google Shape;14;p2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" name="Google Shape;15;p2"/>
          <p:cNvGrpSpPr/>
          <p:nvPr/>
        </p:nvGrpSpPr>
        <p:grpSpPr>
          <a:xfrm>
            <a:off x="453213" y="321462"/>
            <a:ext cx="1828850" cy="1568400"/>
            <a:chOff x="7168775" y="3594437"/>
            <a:chExt cx="1828850" cy="1568400"/>
          </a:xfrm>
        </p:grpSpPr>
        <p:sp>
          <p:nvSpPr>
            <p:cNvPr id="16" name="Google Shape;16;p2"/>
            <p:cNvSpPr/>
            <p:nvPr/>
          </p:nvSpPr>
          <p:spPr>
            <a:xfrm rot="10800000">
              <a:off x="7168775" y="4342374"/>
              <a:ext cx="528900" cy="814800"/>
            </a:xfrm>
            <a:prstGeom prst="rect">
              <a:avLst/>
            </a:prstGeom>
            <a:solidFill>
              <a:srgbClr val="9FEB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7818750" y="3946373"/>
              <a:ext cx="528900" cy="1210800"/>
            </a:xfrm>
            <a:prstGeom prst="rect">
              <a:avLst/>
            </a:prstGeom>
            <a:solidFill>
              <a:srgbClr val="08CB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rot="10800000">
              <a:off x="8468725" y="3594437"/>
              <a:ext cx="528900" cy="1568400"/>
            </a:xfrm>
            <a:prstGeom prst="rect">
              <a:avLst/>
            </a:prstGeom>
            <a:solidFill>
              <a:srgbClr val="0C7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20" name="Google Shape;20;p2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14" name="Google Shape;11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5" name="Google Shape;115;p11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16" name="Google Shape;116;p11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17" name="Google Shape;117;p11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11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19" name="Google Shape;119;p11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20" name="Google Shape;120;p11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1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22" name="Google Shape;122;p11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23" name="Google Shape;123;p11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Google Shape;124;p11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25" name="Google Shape;125;p11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26" name="Google Shape;126;p11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127" name="Google Shape;127;p11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</p:sp>
      <p:sp>
        <p:nvSpPr>
          <p:cNvPr id="130" name="Google Shape;130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12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2" name="Google Shape;132;p12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33" name="Google Shape;133;p12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lt1"/>
                </a:solidFill>
              </a:endParaRPr>
            </a:p>
          </p:txBody>
        </p:sp>
        <p:sp>
          <p:nvSpPr>
            <p:cNvPr id="134" name="Google Shape;134;p12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8" name="Google Shape;13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9" name="Google Shape;139;p13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40" name="Google Shape;140;p13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41" name="Google Shape;141;p13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13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43" name="Google Shape;143;p13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44" name="Google Shape;144;p13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13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46" name="Google Shape;146;p13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47" name="Google Shape;147;p13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p13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9" name="Google Shape;149;p13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50" name="Google Shape;150;p13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4" name="Google Shape;154;p14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55" name="Google Shape;155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56" name="Google Shape;156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4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58" name="Google Shape;158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59" name="Google Shape;159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p14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61" name="Google Shape;161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62" name="Google Shape;162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p14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4" name="Google Shape;164;p14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65" name="Google Shape;165;p14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Main Content Slide">
  <p:cSld name="Title, Content">
    <p:bg>
      <p:bgPr>
        <a:solidFill>
          <a:srgbClr val="000000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5"/>
          <p:cNvPicPr preferRelativeResize="0"/>
          <p:nvPr/>
        </p:nvPicPr>
        <p:blipFill rotWithShape="1">
          <a:blip r:embed="rId2">
            <a:alphaModFix amt="65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5"/>
          <p:cNvSpPr txBox="1"/>
          <p:nvPr>
            <p:ph idx="1" type="body"/>
          </p:nvPr>
        </p:nvSpPr>
        <p:spPr>
          <a:xfrm>
            <a:off x="354386" y="1340259"/>
            <a:ext cx="8528100" cy="3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−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1150" lvl="1" marL="9144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−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1150" lvl="2" marL="13716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−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−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15"/>
          <p:cNvSpPr txBox="1"/>
          <p:nvPr>
            <p:ph type="title"/>
          </p:nvPr>
        </p:nvSpPr>
        <p:spPr>
          <a:xfrm>
            <a:off x="354386" y="276184"/>
            <a:ext cx="67497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i="0"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71" name="Google Shape;171;p15"/>
          <p:cNvPicPr preferRelativeResize="0"/>
          <p:nvPr/>
        </p:nvPicPr>
        <p:blipFill rotWithShape="1">
          <a:blip r:embed="rId3">
            <a:alphaModFix amt="37000"/>
          </a:blip>
          <a:srcRect b="0" l="0" r="0" t="0"/>
          <a:stretch/>
        </p:blipFill>
        <p:spPr>
          <a:xfrm>
            <a:off x="8745696" y="232969"/>
            <a:ext cx="273502" cy="433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"/>
          <p:cNvSpPr txBox="1"/>
          <p:nvPr>
            <p:ph type="title"/>
          </p:nvPr>
        </p:nvSpPr>
        <p:spPr>
          <a:xfrm>
            <a:off x="470473" y="294239"/>
            <a:ext cx="82032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 b="0" i="0" sz="2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74" name="Google Shape;174;p16"/>
          <p:cNvSpPr txBox="1"/>
          <p:nvPr>
            <p:ph idx="1" type="body"/>
          </p:nvPr>
        </p:nvSpPr>
        <p:spPr>
          <a:xfrm>
            <a:off x="451017" y="1259055"/>
            <a:ext cx="8241900" cy="24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5" name="Google Shape;175;p16"/>
          <p:cNvSpPr txBox="1"/>
          <p:nvPr/>
        </p:nvSpPr>
        <p:spPr>
          <a:xfrm>
            <a:off x="7674425" y="4817350"/>
            <a:ext cx="999000" cy="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©2021 Mirakl, Inc.</a:t>
            </a:r>
            <a:endParaRPr b="0" i="0" sz="7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6" name="Google Shape;17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250" y="4732042"/>
            <a:ext cx="912409" cy="198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</p:sp>
      <p:sp>
        <p:nvSpPr>
          <p:cNvPr id="24" name="Google Shape;24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26" name="Google Shape;26;p3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36" name="Google Shape;36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37" name="Google Shape;37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5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39" name="Google Shape;39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0" name="Google Shape;40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5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42" name="Google Shape;42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43" name="Google Shape;43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4;p5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5" name="Google Shape;45;p5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46" name="Google Shape;46;p5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</p:sp>
      <p:sp>
        <p:nvSpPr>
          <p:cNvPr id="50" name="Google Shape;5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2" name="Google Shape;52;p6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3" name="Google Shape;53;p6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54" name="Google Shape;54;p6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lt1"/>
                </a:solidFill>
              </a:endParaRPr>
            </a:p>
          </p:txBody>
        </p:sp>
        <p:sp>
          <p:nvSpPr>
            <p:cNvPr id="55" name="Google Shape;55;p6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9" name="Google Shape;59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0" name="Google Shape;6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1" name="Google Shape;61;p7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62" name="Google Shape;62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63" name="Google Shape;63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" name="Google Shape;64;p7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65" name="Google Shape;65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6" name="Google Shape;66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" name="Google Shape;67;p7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68" name="Google Shape;68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69" name="Google Shape;69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7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1" name="Google Shape;71;p7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72" name="Google Shape;72;p7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73" name="Google Shape;73;p7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7" name="Google Shape;77;p8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78" name="Google Shape;78;p8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79" name="Google Shape;79;p8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" name="Google Shape;80;p8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81" name="Google Shape;81;p8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82" name="Google Shape;82;p8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" name="Google Shape;83;p8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84" name="Google Shape;84;p8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85" name="Google Shape;85;p8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8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7" name="Google Shape;87;p8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88" name="Google Shape;88;p8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2" name="Google Shape;92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3" name="Google Shape;9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4" name="Google Shape;94;p9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95" name="Google Shape;95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96" name="Google Shape;96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9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98" name="Google Shape;98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99" name="Google Shape;99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9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01" name="Google Shape;101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02" name="Google Shape;102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9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4" name="Google Shape;104;p9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05" name="Google Shape;105;p9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9" name="Google Shape;10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0" name="Google Shape;110;p10"/>
          <p:cNvSpPr/>
          <p:nvPr/>
        </p:nvSpPr>
        <p:spPr>
          <a:xfrm rot="10800000">
            <a:off x="6380577" y="-16726"/>
            <a:ext cx="2777810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</p:sp>
      <p:sp>
        <p:nvSpPr>
          <p:cNvPr id="111" name="Google Shape;111;p10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●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●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Competitive Intelligence </a:t>
            </a:r>
            <a:endParaRPr/>
          </a:p>
        </p:txBody>
      </p:sp>
      <p:sp>
        <p:nvSpPr>
          <p:cNvPr id="182" name="Google Shape;182;p17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[description]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357" name="Google Shape;357;p26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7" name="Google Shape;187;p18"/>
          <p:cNvCxnSpPr/>
          <p:nvPr/>
        </p:nvCxnSpPr>
        <p:spPr>
          <a:xfrm>
            <a:off x="2793013" y="2747250"/>
            <a:ext cx="5700" cy="4233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8" name="Google Shape;188;p18"/>
          <p:cNvCxnSpPr/>
          <p:nvPr/>
        </p:nvCxnSpPr>
        <p:spPr>
          <a:xfrm>
            <a:off x="1103800" y="2747250"/>
            <a:ext cx="5700" cy="4233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9" name="Google Shape;189;p18"/>
          <p:cNvCxnSpPr>
            <a:stCxn id="190" idx="2"/>
            <a:endCxn id="191" idx="0"/>
          </p:cNvCxnSpPr>
          <p:nvPr/>
        </p:nvCxnSpPr>
        <p:spPr>
          <a:xfrm>
            <a:off x="4603543" y="2602834"/>
            <a:ext cx="0" cy="520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2" name="Google Shape;192;p18"/>
          <p:cNvCxnSpPr/>
          <p:nvPr/>
        </p:nvCxnSpPr>
        <p:spPr>
          <a:xfrm>
            <a:off x="6213175" y="2747250"/>
            <a:ext cx="5700" cy="4233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3" name="Google Shape;193;p18"/>
          <p:cNvCxnSpPr/>
          <p:nvPr/>
        </p:nvCxnSpPr>
        <p:spPr>
          <a:xfrm>
            <a:off x="7916300" y="2747250"/>
            <a:ext cx="5700" cy="4233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194" name="Google Shape;194;p18"/>
          <p:cNvGrpSpPr/>
          <p:nvPr/>
        </p:nvGrpSpPr>
        <p:grpSpPr>
          <a:xfrm>
            <a:off x="662433" y="1662029"/>
            <a:ext cx="920902" cy="1115540"/>
            <a:chOff x="0" y="-41275"/>
            <a:chExt cx="698500" cy="846967"/>
          </a:xfrm>
        </p:grpSpPr>
        <p:sp>
          <p:nvSpPr>
            <p:cNvPr id="195" name="Google Shape;195;p18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96" name="Google Shape;196;p18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0" sz="1700" u="none" cap="none" strike="noStrike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97" name="Google Shape;197;p18"/>
          <p:cNvGrpSpPr/>
          <p:nvPr/>
        </p:nvGrpSpPr>
        <p:grpSpPr>
          <a:xfrm>
            <a:off x="2335411" y="1662029"/>
            <a:ext cx="920902" cy="1115540"/>
            <a:chOff x="0" y="-41275"/>
            <a:chExt cx="698500" cy="846967"/>
          </a:xfrm>
        </p:grpSpPr>
        <p:sp>
          <p:nvSpPr>
            <p:cNvPr id="198" name="Google Shape;198;p18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99" name="Google Shape;199;p18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0" sz="1700" u="none" cap="none" strike="noStrike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00" name="Google Shape;200;p18"/>
          <p:cNvGrpSpPr/>
          <p:nvPr/>
        </p:nvGrpSpPr>
        <p:grpSpPr>
          <a:xfrm>
            <a:off x="4143157" y="1662029"/>
            <a:ext cx="920902" cy="1115540"/>
            <a:chOff x="0" y="-41275"/>
            <a:chExt cx="698500" cy="846967"/>
          </a:xfrm>
        </p:grpSpPr>
        <p:sp>
          <p:nvSpPr>
            <p:cNvPr id="201" name="Google Shape;201;p18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90" name="Google Shape;190;p18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0" sz="1700" u="none" cap="none" strike="noStrike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02" name="Google Shape;202;p18"/>
          <p:cNvGrpSpPr/>
          <p:nvPr/>
        </p:nvGrpSpPr>
        <p:grpSpPr>
          <a:xfrm>
            <a:off x="5765209" y="1662029"/>
            <a:ext cx="920902" cy="1115540"/>
            <a:chOff x="0" y="-41275"/>
            <a:chExt cx="698500" cy="846967"/>
          </a:xfrm>
        </p:grpSpPr>
        <p:sp>
          <p:nvSpPr>
            <p:cNvPr id="203" name="Google Shape;203;p18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04" name="Google Shape;204;p18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0" sz="1700" u="none" cap="none" strike="noStrike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205" name="Google Shape;205;p18"/>
          <p:cNvGrpSpPr/>
          <p:nvPr/>
        </p:nvGrpSpPr>
        <p:grpSpPr>
          <a:xfrm>
            <a:off x="7458542" y="1662029"/>
            <a:ext cx="920902" cy="1115540"/>
            <a:chOff x="0" y="-41275"/>
            <a:chExt cx="698500" cy="846967"/>
          </a:xfrm>
        </p:grpSpPr>
        <p:sp>
          <p:nvSpPr>
            <p:cNvPr id="206" name="Google Shape;206;p18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07" name="Google Shape;207;p18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0" sz="1700" u="none" cap="none" strike="noStrike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08" name="Google Shape;20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Competitive intelligence stakeholders span the org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8"/>
          <p:cNvSpPr txBox="1"/>
          <p:nvPr/>
        </p:nvSpPr>
        <p:spPr>
          <a:xfrm>
            <a:off x="599225" y="2066950"/>
            <a:ext cx="10473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rPr>
              <a:t>Marketing</a:t>
            </a:r>
            <a:endParaRPr b="1" sz="1200">
              <a:solidFill>
                <a:srgbClr val="1138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0" name="Google Shape;210;p18"/>
          <p:cNvSpPr txBox="1"/>
          <p:nvPr/>
        </p:nvSpPr>
        <p:spPr>
          <a:xfrm>
            <a:off x="2283325" y="2032463"/>
            <a:ext cx="10638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rPr>
              <a:t>Sales &amp; </a:t>
            </a:r>
            <a:endParaRPr b="1" sz="1200">
              <a:solidFill>
                <a:srgbClr val="113859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rPr>
              <a:t>CS</a:t>
            </a:r>
            <a:endParaRPr b="1" sz="1200">
              <a:solidFill>
                <a:srgbClr val="1138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1" name="Google Shape;211;p18"/>
          <p:cNvSpPr txBox="1"/>
          <p:nvPr/>
        </p:nvSpPr>
        <p:spPr>
          <a:xfrm>
            <a:off x="4047125" y="2066938"/>
            <a:ext cx="10638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rPr>
              <a:t>Product</a:t>
            </a:r>
            <a:endParaRPr b="1" sz="1200">
              <a:solidFill>
                <a:srgbClr val="1138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2" name="Google Shape;212;p18"/>
          <p:cNvSpPr txBox="1"/>
          <p:nvPr/>
        </p:nvSpPr>
        <p:spPr>
          <a:xfrm>
            <a:off x="5693750" y="2066938"/>
            <a:ext cx="10638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rPr>
              <a:t>Execs</a:t>
            </a:r>
            <a:endParaRPr b="1" sz="1200">
              <a:solidFill>
                <a:srgbClr val="1138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3" name="Google Shape;213;p18"/>
          <p:cNvSpPr txBox="1"/>
          <p:nvPr/>
        </p:nvSpPr>
        <p:spPr>
          <a:xfrm>
            <a:off x="7387250" y="2066938"/>
            <a:ext cx="10638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113859"/>
                </a:solidFill>
                <a:latin typeface="Verdana"/>
                <a:ea typeface="Verdana"/>
                <a:cs typeface="Verdana"/>
                <a:sym typeface="Verdana"/>
              </a:rPr>
              <a:t>Partners</a:t>
            </a:r>
            <a:endParaRPr b="1" sz="1200">
              <a:solidFill>
                <a:srgbClr val="11385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4" name="Google Shape;214;p18"/>
          <p:cNvSpPr txBox="1"/>
          <p:nvPr/>
        </p:nvSpPr>
        <p:spPr>
          <a:xfrm>
            <a:off x="396325" y="3123400"/>
            <a:ext cx="13956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Optimize</a:t>
            </a: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messaging, positioning &amp; campaigns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5" name="Google Shape;215;p18"/>
          <p:cNvSpPr txBox="1"/>
          <p:nvPr/>
        </p:nvSpPr>
        <p:spPr>
          <a:xfrm>
            <a:off x="2191664" y="3123400"/>
            <a:ext cx="12084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Win more deals &amp; retain customers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1" name="Google Shape;191;p18"/>
          <p:cNvSpPr txBox="1"/>
          <p:nvPr/>
        </p:nvSpPr>
        <p:spPr>
          <a:xfrm>
            <a:off x="4071700" y="3123400"/>
            <a:ext cx="10638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Reinforce or influence roadmap direction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6" name="Google Shape;216;p18"/>
          <p:cNvSpPr txBox="1"/>
          <p:nvPr/>
        </p:nvSpPr>
        <p:spPr>
          <a:xfrm>
            <a:off x="5557850" y="3123400"/>
            <a:ext cx="13356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Inform overarching strategy, including M&amp;A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7" name="Google Shape;217;p18"/>
          <p:cNvSpPr txBox="1"/>
          <p:nvPr/>
        </p:nvSpPr>
        <p:spPr>
          <a:xfrm>
            <a:off x="7202600" y="3123400"/>
            <a:ext cx="1433100" cy="3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Maintain position as top reco to </a:t>
            </a: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prospects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components of a competitive program</a:t>
            </a:r>
            <a:endParaRPr/>
          </a:p>
        </p:txBody>
      </p:sp>
      <p:sp>
        <p:nvSpPr>
          <p:cNvPr id="223" name="Google Shape;223;p19"/>
          <p:cNvSpPr/>
          <p:nvPr/>
        </p:nvSpPr>
        <p:spPr>
          <a:xfrm>
            <a:off x="2637481" y="1875293"/>
            <a:ext cx="1888881" cy="2656224"/>
          </a:xfrm>
          <a:custGeom>
            <a:rect b="b" l="l" r="r" t="t"/>
            <a:pathLst>
              <a:path extrusionOk="0" h="553092" w="566806">
                <a:moveTo>
                  <a:pt x="38576" y="0"/>
                </a:moveTo>
                <a:lnTo>
                  <a:pt x="528230" y="0"/>
                </a:lnTo>
                <a:cubicBezTo>
                  <a:pt x="549535" y="0"/>
                  <a:pt x="566806" y="17271"/>
                  <a:pt x="566806" y="38576"/>
                </a:cubicBezTo>
                <a:lnTo>
                  <a:pt x="566806" y="514516"/>
                </a:lnTo>
                <a:cubicBezTo>
                  <a:pt x="566806" y="535821"/>
                  <a:pt x="549535" y="553092"/>
                  <a:pt x="528230" y="553092"/>
                </a:cubicBezTo>
                <a:lnTo>
                  <a:pt x="38576" y="553092"/>
                </a:lnTo>
                <a:cubicBezTo>
                  <a:pt x="17271" y="553092"/>
                  <a:pt x="0" y="535821"/>
                  <a:pt x="0" y="514516"/>
                </a:cubicBezTo>
                <a:lnTo>
                  <a:pt x="0" y="38576"/>
                </a:lnTo>
                <a:cubicBezTo>
                  <a:pt x="0" y="17271"/>
                  <a:pt x="17271" y="0"/>
                  <a:pt x="38576" y="0"/>
                </a:cubicBezTo>
                <a:close/>
              </a:path>
            </a:pathLst>
          </a:cu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4" name="Google Shape;224;p19"/>
          <p:cNvSpPr/>
          <p:nvPr/>
        </p:nvSpPr>
        <p:spPr>
          <a:xfrm>
            <a:off x="656934" y="1875293"/>
            <a:ext cx="1888881" cy="2657607"/>
          </a:xfrm>
          <a:custGeom>
            <a:rect b="b" l="l" r="r" t="t"/>
            <a:pathLst>
              <a:path extrusionOk="0" h="553092" w="566806">
                <a:moveTo>
                  <a:pt x="38576" y="0"/>
                </a:moveTo>
                <a:lnTo>
                  <a:pt x="528230" y="0"/>
                </a:lnTo>
                <a:cubicBezTo>
                  <a:pt x="549535" y="0"/>
                  <a:pt x="566806" y="17271"/>
                  <a:pt x="566806" y="38576"/>
                </a:cubicBezTo>
                <a:lnTo>
                  <a:pt x="566806" y="514516"/>
                </a:lnTo>
                <a:cubicBezTo>
                  <a:pt x="566806" y="535821"/>
                  <a:pt x="549535" y="553092"/>
                  <a:pt x="528230" y="553092"/>
                </a:cubicBezTo>
                <a:lnTo>
                  <a:pt x="38576" y="553092"/>
                </a:lnTo>
                <a:cubicBezTo>
                  <a:pt x="17271" y="553092"/>
                  <a:pt x="0" y="535821"/>
                  <a:pt x="0" y="514516"/>
                </a:cubicBezTo>
                <a:lnTo>
                  <a:pt x="0" y="38576"/>
                </a:lnTo>
                <a:cubicBezTo>
                  <a:pt x="0" y="17271"/>
                  <a:pt x="17271" y="0"/>
                  <a:pt x="38576" y="0"/>
                </a:cubicBezTo>
                <a:close/>
              </a:path>
            </a:pathLst>
          </a:cu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5" name="Google Shape;225;p19"/>
          <p:cNvSpPr/>
          <p:nvPr/>
        </p:nvSpPr>
        <p:spPr>
          <a:xfrm>
            <a:off x="4617826" y="1875293"/>
            <a:ext cx="1888881" cy="2656224"/>
          </a:xfrm>
          <a:custGeom>
            <a:rect b="b" l="l" r="r" t="t"/>
            <a:pathLst>
              <a:path extrusionOk="0" h="553092" w="566806">
                <a:moveTo>
                  <a:pt x="38576" y="0"/>
                </a:moveTo>
                <a:lnTo>
                  <a:pt x="528230" y="0"/>
                </a:lnTo>
                <a:cubicBezTo>
                  <a:pt x="549535" y="0"/>
                  <a:pt x="566806" y="17271"/>
                  <a:pt x="566806" y="38576"/>
                </a:cubicBezTo>
                <a:lnTo>
                  <a:pt x="566806" y="514516"/>
                </a:lnTo>
                <a:cubicBezTo>
                  <a:pt x="566806" y="535821"/>
                  <a:pt x="549535" y="553092"/>
                  <a:pt x="528230" y="553092"/>
                </a:cubicBezTo>
                <a:lnTo>
                  <a:pt x="38576" y="553092"/>
                </a:lnTo>
                <a:cubicBezTo>
                  <a:pt x="17271" y="553092"/>
                  <a:pt x="0" y="535821"/>
                  <a:pt x="0" y="514516"/>
                </a:cubicBezTo>
                <a:lnTo>
                  <a:pt x="0" y="38576"/>
                </a:lnTo>
                <a:cubicBezTo>
                  <a:pt x="0" y="17271"/>
                  <a:pt x="17271" y="0"/>
                  <a:pt x="38576" y="0"/>
                </a:cubicBezTo>
                <a:close/>
              </a:path>
            </a:pathLst>
          </a:cu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6" name="Google Shape;226;p19"/>
          <p:cNvSpPr/>
          <p:nvPr/>
        </p:nvSpPr>
        <p:spPr>
          <a:xfrm>
            <a:off x="6598171" y="1875293"/>
            <a:ext cx="1888881" cy="2656224"/>
          </a:xfrm>
          <a:custGeom>
            <a:rect b="b" l="l" r="r" t="t"/>
            <a:pathLst>
              <a:path extrusionOk="0" h="553092" w="566806">
                <a:moveTo>
                  <a:pt x="38576" y="0"/>
                </a:moveTo>
                <a:lnTo>
                  <a:pt x="528230" y="0"/>
                </a:lnTo>
                <a:cubicBezTo>
                  <a:pt x="549535" y="0"/>
                  <a:pt x="566806" y="17271"/>
                  <a:pt x="566806" y="38576"/>
                </a:cubicBezTo>
                <a:lnTo>
                  <a:pt x="566806" y="514516"/>
                </a:lnTo>
                <a:cubicBezTo>
                  <a:pt x="566806" y="535821"/>
                  <a:pt x="549535" y="553092"/>
                  <a:pt x="528230" y="553092"/>
                </a:cubicBezTo>
                <a:lnTo>
                  <a:pt x="38576" y="553092"/>
                </a:lnTo>
                <a:cubicBezTo>
                  <a:pt x="17271" y="553092"/>
                  <a:pt x="0" y="535821"/>
                  <a:pt x="0" y="514516"/>
                </a:cubicBezTo>
                <a:lnTo>
                  <a:pt x="0" y="38576"/>
                </a:lnTo>
                <a:cubicBezTo>
                  <a:pt x="0" y="17271"/>
                  <a:pt x="17271" y="0"/>
                  <a:pt x="38576" y="0"/>
                </a:cubicBezTo>
                <a:close/>
              </a:path>
            </a:pathLst>
          </a:cu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27" name="Google Shape;227;p19"/>
          <p:cNvGrpSpPr/>
          <p:nvPr/>
        </p:nvGrpSpPr>
        <p:grpSpPr>
          <a:xfrm>
            <a:off x="1171595" y="1332965"/>
            <a:ext cx="845884" cy="1026016"/>
            <a:chOff x="0" y="-41275"/>
            <a:chExt cx="698500" cy="846967"/>
          </a:xfrm>
        </p:grpSpPr>
        <p:sp>
          <p:nvSpPr>
            <p:cNvPr id="228" name="Google Shape;228;p19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9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19"/>
          <p:cNvGrpSpPr/>
          <p:nvPr/>
        </p:nvGrpSpPr>
        <p:grpSpPr>
          <a:xfrm>
            <a:off x="3168189" y="1332965"/>
            <a:ext cx="845883" cy="1026016"/>
            <a:chOff x="0" y="-41275"/>
            <a:chExt cx="698500" cy="846967"/>
          </a:xfrm>
        </p:grpSpPr>
        <p:sp>
          <p:nvSpPr>
            <p:cNvPr id="231" name="Google Shape;231;p19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9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" name="Google Shape;233;p19"/>
          <p:cNvGrpSpPr/>
          <p:nvPr/>
        </p:nvGrpSpPr>
        <p:grpSpPr>
          <a:xfrm>
            <a:off x="5170622" y="1332965"/>
            <a:ext cx="845883" cy="1026016"/>
            <a:chOff x="0" y="-41275"/>
            <a:chExt cx="698500" cy="846967"/>
          </a:xfrm>
        </p:grpSpPr>
        <p:sp>
          <p:nvSpPr>
            <p:cNvPr id="234" name="Google Shape;234;p19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9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" name="Google Shape;236;p19"/>
          <p:cNvGrpSpPr/>
          <p:nvPr/>
        </p:nvGrpSpPr>
        <p:grpSpPr>
          <a:xfrm>
            <a:off x="7109962" y="1332965"/>
            <a:ext cx="845884" cy="1026016"/>
            <a:chOff x="0" y="-41275"/>
            <a:chExt cx="698500" cy="846967"/>
          </a:xfrm>
        </p:grpSpPr>
        <p:sp>
          <p:nvSpPr>
            <p:cNvPr id="237" name="Google Shape;237;p19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9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9" name="Google Shape;239;p19"/>
          <p:cNvSpPr txBox="1"/>
          <p:nvPr/>
        </p:nvSpPr>
        <p:spPr>
          <a:xfrm>
            <a:off x="740483" y="2542266"/>
            <a:ext cx="1722600" cy="2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31">
                <a:solidFill>
                  <a:srgbClr val="FFFFFF"/>
                </a:solidFill>
              </a:rPr>
              <a:t>Gather</a:t>
            </a:r>
            <a:endParaRPr/>
          </a:p>
        </p:txBody>
      </p:sp>
      <p:sp>
        <p:nvSpPr>
          <p:cNvPr id="240" name="Google Shape;240;p19"/>
          <p:cNvSpPr txBox="1"/>
          <p:nvPr/>
        </p:nvSpPr>
        <p:spPr>
          <a:xfrm>
            <a:off x="747114" y="3079101"/>
            <a:ext cx="1709400" cy="1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Collect intel from field interviews, win/loss analysis, customer conversations, partners, and analyst briefings.</a:t>
            </a:r>
            <a:endParaRPr sz="1200"/>
          </a:p>
        </p:txBody>
      </p:sp>
      <p:sp>
        <p:nvSpPr>
          <p:cNvPr id="241" name="Google Shape;241;p19"/>
          <p:cNvSpPr txBox="1"/>
          <p:nvPr/>
        </p:nvSpPr>
        <p:spPr>
          <a:xfrm>
            <a:off x="2792676" y="3079101"/>
            <a:ext cx="1596900" cy="1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Synthesize data into patterns and trends. Identify threats, gaps, and positioning shifts.</a:t>
            </a:r>
            <a:endParaRPr sz="12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42" name="Google Shape;242;p19"/>
          <p:cNvSpPr txBox="1"/>
          <p:nvPr/>
        </p:nvSpPr>
        <p:spPr>
          <a:xfrm>
            <a:off x="2687520" y="2542266"/>
            <a:ext cx="1811100" cy="2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31">
                <a:solidFill>
                  <a:srgbClr val="FFFFFF"/>
                </a:solidFill>
              </a:rPr>
              <a:t>Analyze</a:t>
            </a:r>
            <a:endParaRPr/>
          </a:p>
        </p:txBody>
      </p:sp>
      <p:sp>
        <p:nvSpPr>
          <p:cNvPr id="243" name="Google Shape;243;p19"/>
          <p:cNvSpPr txBox="1"/>
          <p:nvPr/>
        </p:nvSpPr>
        <p:spPr>
          <a:xfrm>
            <a:off x="4723657" y="3079101"/>
            <a:ext cx="1722600" cy="1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Package insights through battlecards, newsletters, SWOTs, debriefs, and training sessions, then tailor to the audience.</a:t>
            </a:r>
            <a:endParaRPr sz="1200"/>
          </a:p>
        </p:txBody>
      </p:sp>
      <p:sp>
        <p:nvSpPr>
          <p:cNvPr id="244" name="Google Shape;244;p19"/>
          <p:cNvSpPr txBox="1"/>
          <p:nvPr/>
        </p:nvSpPr>
        <p:spPr>
          <a:xfrm>
            <a:off x="4723657" y="2542266"/>
            <a:ext cx="1722600" cy="2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31">
                <a:solidFill>
                  <a:srgbClr val="FFFFFF"/>
                </a:solidFill>
              </a:rPr>
              <a:t>Deliver</a:t>
            </a:r>
            <a:endParaRPr/>
          </a:p>
        </p:txBody>
      </p:sp>
      <p:sp>
        <p:nvSpPr>
          <p:cNvPr id="245" name="Google Shape;245;p19"/>
          <p:cNvSpPr txBox="1"/>
          <p:nvPr/>
        </p:nvSpPr>
        <p:spPr>
          <a:xfrm>
            <a:off x="6670695" y="3079101"/>
            <a:ext cx="1720500" cy="12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Track effectiveness through competitive win rates, asset usage, sales confidence scores, and engagement.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46" name="Google Shape;246;p19"/>
          <p:cNvSpPr txBox="1"/>
          <p:nvPr/>
        </p:nvSpPr>
        <p:spPr>
          <a:xfrm>
            <a:off x="6672722" y="2509252"/>
            <a:ext cx="1720500" cy="2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31">
                <a:solidFill>
                  <a:srgbClr val="FFFFFF"/>
                </a:solidFill>
              </a:rPr>
              <a:t>Measure</a:t>
            </a:r>
            <a:endParaRPr/>
          </a:p>
        </p:txBody>
      </p:sp>
      <p:sp>
        <p:nvSpPr>
          <p:cNvPr id="247" name="Google Shape;247;p19"/>
          <p:cNvSpPr/>
          <p:nvPr/>
        </p:nvSpPr>
        <p:spPr>
          <a:xfrm>
            <a:off x="3373069" y="1689296"/>
            <a:ext cx="433932" cy="312815"/>
          </a:xfrm>
          <a:custGeom>
            <a:rect b="b" l="l" r="r" t="t"/>
            <a:pathLst>
              <a:path extrusionOk="0" h="658558" w="913542">
                <a:moveTo>
                  <a:pt x="913543" y="638461"/>
                </a:moveTo>
                <a:lnTo>
                  <a:pt x="802386" y="526352"/>
                </a:lnTo>
                <a:cubicBezTo>
                  <a:pt x="869759" y="452522"/>
                  <a:pt x="864526" y="338055"/>
                  <a:pt x="790696" y="270681"/>
                </a:cubicBezTo>
                <a:cubicBezTo>
                  <a:pt x="788300" y="268495"/>
                  <a:pt x="785846" y="266373"/>
                  <a:pt x="783336" y="264319"/>
                </a:cubicBezTo>
                <a:lnTo>
                  <a:pt x="783336" y="14288"/>
                </a:lnTo>
                <a:lnTo>
                  <a:pt x="769049" y="0"/>
                </a:lnTo>
                <a:lnTo>
                  <a:pt x="14288" y="0"/>
                </a:lnTo>
                <a:lnTo>
                  <a:pt x="0" y="14288"/>
                </a:lnTo>
                <a:lnTo>
                  <a:pt x="0" y="570833"/>
                </a:lnTo>
                <a:lnTo>
                  <a:pt x="14288" y="585121"/>
                </a:lnTo>
                <a:lnTo>
                  <a:pt x="665798" y="585121"/>
                </a:lnTo>
                <a:lnTo>
                  <a:pt x="670179" y="585121"/>
                </a:lnTo>
                <a:cubicBezTo>
                  <a:pt x="710804" y="585238"/>
                  <a:pt x="750240" y="571420"/>
                  <a:pt x="781907" y="545973"/>
                </a:cubicBezTo>
                <a:lnTo>
                  <a:pt x="893540" y="658559"/>
                </a:lnTo>
                <a:close/>
                <a:moveTo>
                  <a:pt x="754380" y="28861"/>
                </a:moveTo>
                <a:lnTo>
                  <a:pt x="754380" y="131350"/>
                </a:lnTo>
                <a:lnTo>
                  <a:pt x="28575" y="131350"/>
                </a:lnTo>
                <a:lnTo>
                  <a:pt x="28575" y="28575"/>
                </a:lnTo>
                <a:close/>
                <a:moveTo>
                  <a:pt x="46101" y="556546"/>
                </a:moveTo>
                <a:lnTo>
                  <a:pt x="97250" y="480346"/>
                </a:lnTo>
                <a:cubicBezTo>
                  <a:pt x="101373" y="481842"/>
                  <a:pt x="105723" y="482616"/>
                  <a:pt x="110109" y="482632"/>
                </a:cubicBezTo>
                <a:cubicBezTo>
                  <a:pt x="125390" y="482603"/>
                  <a:pt x="139306" y="473831"/>
                  <a:pt x="145923" y="460057"/>
                </a:cubicBezTo>
                <a:lnTo>
                  <a:pt x="207836" y="470535"/>
                </a:lnTo>
                <a:cubicBezTo>
                  <a:pt x="215178" y="491262"/>
                  <a:pt x="237933" y="502112"/>
                  <a:pt x="258660" y="494769"/>
                </a:cubicBezTo>
                <a:cubicBezTo>
                  <a:pt x="274635" y="489110"/>
                  <a:pt x="285277" y="473957"/>
                  <a:pt x="285179" y="457010"/>
                </a:cubicBezTo>
                <a:cubicBezTo>
                  <a:pt x="285152" y="447074"/>
                  <a:pt x="281376" y="437516"/>
                  <a:pt x="274606" y="430244"/>
                </a:cubicBezTo>
                <a:lnTo>
                  <a:pt x="308515" y="358997"/>
                </a:lnTo>
                <a:cubicBezTo>
                  <a:pt x="309815" y="359091"/>
                  <a:pt x="311120" y="359091"/>
                  <a:pt x="312420" y="358997"/>
                </a:cubicBezTo>
                <a:cubicBezTo>
                  <a:pt x="334409" y="359050"/>
                  <a:pt x="352277" y="341267"/>
                  <a:pt x="352330" y="319278"/>
                </a:cubicBezTo>
                <a:cubicBezTo>
                  <a:pt x="352330" y="319215"/>
                  <a:pt x="352330" y="319151"/>
                  <a:pt x="352330" y="319088"/>
                </a:cubicBezTo>
                <a:cubicBezTo>
                  <a:pt x="352330" y="317945"/>
                  <a:pt x="352330" y="316802"/>
                  <a:pt x="352330" y="315563"/>
                </a:cubicBezTo>
                <a:lnTo>
                  <a:pt x="432435" y="278225"/>
                </a:lnTo>
                <a:lnTo>
                  <a:pt x="411575" y="327851"/>
                </a:lnTo>
                <a:lnTo>
                  <a:pt x="437960" y="338900"/>
                </a:lnTo>
                <a:lnTo>
                  <a:pt x="472535" y="256508"/>
                </a:lnTo>
                <a:lnTo>
                  <a:pt x="464725" y="237458"/>
                </a:lnTo>
                <a:lnTo>
                  <a:pt x="386334" y="205550"/>
                </a:lnTo>
                <a:lnTo>
                  <a:pt x="375571" y="232029"/>
                </a:lnTo>
                <a:lnTo>
                  <a:pt x="422434" y="251079"/>
                </a:lnTo>
                <a:lnTo>
                  <a:pt x="339757" y="289179"/>
                </a:lnTo>
                <a:cubicBezTo>
                  <a:pt x="323646" y="274292"/>
                  <a:pt x="298516" y="275284"/>
                  <a:pt x="283629" y="291395"/>
                </a:cubicBezTo>
                <a:cubicBezTo>
                  <a:pt x="276854" y="298728"/>
                  <a:pt x="273088" y="308342"/>
                  <a:pt x="273082" y="318326"/>
                </a:cubicBezTo>
                <a:cubicBezTo>
                  <a:pt x="273088" y="328218"/>
                  <a:pt x="276830" y="337744"/>
                  <a:pt x="283559" y="344996"/>
                </a:cubicBezTo>
                <a:lnTo>
                  <a:pt x="249650" y="416814"/>
                </a:lnTo>
                <a:cubicBezTo>
                  <a:pt x="248317" y="416814"/>
                  <a:pt x="247174" y="416814"/>
                  <a:pt x="245840" y="416814"/>
                </a:cubicBezTo>
                <a:cubicBezTo>
                  <a:pt x="229725" y="416833"/>
                  <a:pt x="215194" y="426520"/>
                  <a:pt x="208979" y="441389"/>
                </a:cubicBezTo>
                <a:lnTo>
                  <a:pt x="148685" y="431102"/>
                </a:lnTo>
                <a:cubicBezTo>
                  <a:pt x="142429" y="410076"/>
                  <a:pt x="120314" y="398103"/>
                  <a:pt x="99288" y="404359"/>
                </a:cubicBezTo>
                <a:cubicBezTo>
                  <a:pt x="78263" y="410615"/>
                  <a:pt x="66290" y="432731"/>
                  <a:pt x="72546" y="453756"/>
                </a:cubicBezTo>
                <a:cubicBezTo>
                  <a:pt x="73354" y="456474"/>
                  <a:pt x="74452" y="459097"/>
                  <a:pt x="75819" y="461582"/>
                </a:cubicBezTo>
                <a:lnTo>
                  <a:pt x="28575" y="531400"/>
                </a:lnTo>
                <a:lnTo>
                  <a:pt x="28575" y="159925"/>
                </a:lnTo>
                <a:lnTo>
                  <a:pt x="754380" y="159925"/>
                </a:lnTo>
                <a:lnTo>
                  <a:pt x="754380" y="245650"/>
                </a:lnTo>
                <a:cubicBezTo>
                  <a:pt x="728508" y="231698"/>
                  <a:pt x="699573" y="224398"/>
                  <a:pt x="670179" y="224409"/>
                </a:cubicBezTo>
                <a:cubicBezTo>
                  <a:pt x="570240" y="225903"/>
                  <a:pt x="490435" y="308130"/>
                  <a:pt x="491929" y="408068"/>
                </a:cubicBezTo>
                <a:cubicBezTo>
                  <a:pt x="492824" y="467999"/>
                  <a:pt x="523335" y="523599"/>
                  <a:pt x="573405" y="556546"/>
                </a:cubicBezTo>
                <a:close/>
                <a:moveTo>
                  <a:pt x="667703" y="556546"/>
                </a:moveTo>
                <a:lnTo>
                  <a:pt x="665798" y="556546"/>
                </a:lnTo>
                <a:cubicBezTo>
                  <a:pt x="584795" y="555336"/>
                  <a:pt x="520110" y="488689"/>
                  <a:pt x="521320" y="407686"/>
                </a:cubicBezTo>
                <a:cubicBezTo>
                  <a:pt x="522529" y="326684"/>
                  <a:pt x="589176" y="261999"/>
                  <a:pt x="670179" y="263209"/>
                </a:cubicBezTo>
                <a:cubicBezTo>
                  <a:pt x="751182" y="264418"/>
                  <a:pt x="815867" y="331065"/>
                  <a:pt x="814657" y="412068"/>
                </a:cubicBezTo>
                <a:cubicBezTo>
                  <a:pt x="813472" y="491365"/>
                  <a:pt x="749476" y="555361"/>
                  <a:pt x="670179" y="556546"/>
                </a:cubicBezTo>
                <a:close/>
                <a:moveTo>
                  <a:pt x="158877" y="80296"/>
                </a:moveTo>
                <a:cubicBezTo>
                  <a:pt x="158824" y="71300"/>
                  <a:pt x="166074" y="63966"/>
                  <a:pt x="175069" y="63913"/>
                </a:cubicBezTo>
                <a:cubicBezTo>
                  <a:pt x="184065" y="63860"/>
                  <a:pt x="191399" y="71110"/>
                  <a:pt x="191452" y="80105"/>
                </a:cubicBezTo>
                <a:cubicBezTo>
                  <a:pt x="191505" y="89101"/>
                  <a:pt x="184255" y="96435"/>
                  <a:pt x="175260" y="96488"/>
                </a:cubicBezTo>
                <a:cubicBezTo>
                  <a:pt x="175228" y="96488"/>
                  <a:pt x="175196" y="96488"/>
                  <a:pt x="175165" y="96488"/>
                </a:cubicBezTo>
                <a:cubicBezTo>
                  <a:pt x="166264" y="96438"/>
                  <a:pt x="159032" y="89290"/>
                  <a:pt x="158877" y="80391"/>
                </a:cubicBezTo>
                <a:close/>
                <a:moveTo>
                  <a:pt x="110014" y="80296"/>
                </a:moveTo>
                <a:cubicBezTo>
                  <a:pt x="109961" y="71300"/>
                  <a:pt x="117211" y="63966"/>
                  <a:pt x="126206" y="63913"/>
                </a:cubicBezTo>
                <a:cubicBezTo>
                  <a:pt x="135201" y="63860"/>
                  <a:pt x="142536" y="71110"/>
                  <a:pt x="142589" y="80105"/>
                </a:cubicBezTo>
                <a:cubicBezTo>
                  <a:pt x="142641" y="89101"/>
                  <a:pt x="135392" y="96435"/>
                  <a:pt x="126396" y="96488"/>
                </a:cubicBezTo>
                <a:cubicBezTo>
                  <a:pt x="126365" y="96488"/>
                  <a:pt x="126333" y="96488"/>
                  <a:pt x="126301" y="96488"/>
                </a:cubicBezTo>
                <a:cubicBezTo>
                  <a:pt x="117401" y="96438"/>
                  <a:pt x="110169" y="89290"/>
                  <a:pt x="110014" y="80391"/>
                </a:cubicBezTo>
                <a:close/>
                <a:moveTo>
                  <a:pt x="61246" y="80296"/>
                </a:moveTo>
                <a:cubicBezTo>
                  <a:pt x="61193" y="71300"/>
                  <a:pt x="68443" y="63966"/>
                  <a:pt x="77438" y="63913"/>
                </a:cubicBezTo>
                <a:cubicBezTo>
                  <a:pt x="86434" y="63861"/>
                  <a:pt x="93768" y="71110"/>
                  <a:pt x="93821" y="80106"/>
                </a:cubicBezTo>
                <a:cubicBezTo>
                  <a:pt x="93873" y="89101"/>
                  <a:pt x="86624" y="96436"/>
                  <a:pt x="77628" y="96488"/>
                </a:cubicBezTo>
                <a:cubicBezTo>
                  <a:pt x="77565" y="96489"/>
                  <a:pt x="77502" y="96489"/>
                  <a:pt x="77438" y="96488"/>
                </a:cubicBezTo>
                <a:cubicBezTo>
                  <a:pt x="68554" y="96437"/>
                  <a:pt x="61350" y="89275"/>
                  <a:pt x="61246" y="80391"/>
                </a:cubicBezTo>
                <a:close/>
                <a:moveTo>
                  <a:pt x="780860" y="413099"/>
                </a:moveTo>
                <a:lnTo>
                  <a:pt x="752285" y="413099"/>
                </a:lnTo>
                <a:cubicBezTo>
                  <a:pt x="752654" y="364881"/>
                  <a:pt x="713920" y="325464"/>
                  <a:pt x="665702" y="324993"/>
                </a:cubicBezTo>
                <a:lnTo>
                  <a:pt x="665702" y="296418"/>
                </a:lnTo>
                <a:cubicBezTo>
                  <a:pt x="729679" y="296942"/>
                  <a:pt x="781177" y="349121"/>
                  <a:pt x="780860" y="4130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9"/>
          <p:cNvSpPr/>
          <p:nvPr/>
        </p:nvSpPr>
        <p:spPr>
          <a:xfrm>
            <a:off x="5375297" y="1664117"/>
            <a:ext cx="434340" cy="363081"/>
          </a:xfrm>
          <a:custGeom>
            <a:rect b="b" l="l" r="r" t="t"/>
            <a:pathLst>
              <a:path extrusionOk="0" h="764381" w="914400">
                <a:moveTo>
                  <a:pt x="900113" y="91250"/>
                </a:moveTo>
                <a:lnTo>
                  <a:pt x="822388" y="91250"/>
                </a:lnTo>
                <a:lnTo>
                  <a:pt x="822388" y="13716"/>
                </a:lnTo>
                <a:lnTo>
                  <a:pt x="804101" y="0"/>
                </a:lnTo>
                <a:lnTo>
                  <a:pt x="457200" y="100775"/>
                </a:lnTo>
                <a:lnTo>
                  <a:pt x="110300" y="0"/>
                </a:lnTo>
                <a:lnTo>
                  <a:pt x="92012" y="13716"/>
                </a:lnTo>
                <a:lnTo>
                  <a:pt x="92012" y="91250"/>
                </a:lnTo>
                <a:lnTo>
                  <a:pt x="14288" y="91250"/>
                </a:lnTo>
                <a:lnTo>
                  <a:pt x="0" y="105823"/>
                </a:lnTo>
                <a:lnTo>
                  <a:pt x="0" y="750094"/>
                </a:lnTo>
                <a:lnTo>
                  <a:pt x="14288" y="764381"/>
                </a:lnTo>
                <a:lnTo>
                  <a:pt x="900113" y="764381"/>
                </a:lnTo>
                <a:lnTo>
                  <a:pt x="914400" y="750094"/>
                </a:lnTo>
                <a:lnTo>
                  <a:pt x="914400" y="105823"/>
                </a:lnTo>
                <a:close/>
                <a:moveTo>
                  <a:pt x="455390" y="215646"/>
                </a:moveTo>
                <a:cubicBezTo>
                  <a:pt x="562863" y="215646"/>
                  <a:pt x="649986" y="302770"/>
                  <a:pt x="649986" y="410242"/>
                </a:cubicBezTo>
                <a:cubicBezTo>
                  <a:pt x="649985" y="517714"/>
                  <a:pt x="562862" y="604838"/>
                  <a:pt x="455390" y="604838"/>
                </a:cubicBezTo>
                <a:cubicBezTo>
                  <a:pt x="348066" y="604837"/>
                  <a:pt x="261005" y="517946"/>
                  <a:pt x="260795" y="410623"/>
                </a:cubicBezTo>
                <a:cubicBezTo>
                  <a:pt x="260637" y="303098"/>
                  <a:pt x="347675" y="215804"/>
                  <a:pt x="455200" y="215646"/>
                </a:cubicBezTo>
                <a:cubicBezTo>
                  <a:pt x="455263" y="215646"/>
                  <a:pt x="455327" y="215646"/>
                  <a:pt x="455390" y="215646"/>
                </a:cubicBezTo>
                <a:close/>
                <a:moveTo>
                  <a:pt x="471488" y="632651"/>
                </a:moveTo>
                <a:cubicBezTo>
                  <a:pt x="594347" y="623478"/>
                  <a:pt x="686508" y="516445"/>
                  <a:pt x="677336" y="393586"/>
                </a:cubicBezTo>
                <a:cubicBezTo>
                  <a:pt x="669115" y="283483"/>
                  <a:pt x="581590" y="195958"/>
                  <a:pt x="471488" y="187738"/>
                </a:cubicBezTo>
                <a:lnTo>
                  <a:pt x="471488" y="126397"/>
                </a:lnTo>
                <a:lnTo>
                  <a:pt x="793813" y="32766"/>
                </a:lnTo>
                <a:lnTo>
                  <a:pt x="793813" y="626078"/>
                </a:lnTo>
                <a:lnTo>
                  <a:pt x="471488" y="730187"/>
                </a:lnTo>
                <a:close/>
                <a:moveTo>
                  <a:pt x="120587" y="32576"/>
                </a:moveTo>
                <a:lnTo>
                  <a:pt x="442913" y="126397"/>
                </a:lnTo>
                <a:lnTo>
                  <a:pt x="442913" y="187452"/>
                </a:lnTo>
                <a:cubicBezTo>
                  <a:pt x="319895" y="194185"/>
                  <a:pt x="225629" y="299368"/>
                  <a:pt x="232362" y="422385"/>
                </a:cubicBezTo>
                <a:cubicBezTo>
                  <a:pt x="238580" y="535994"/>
                  <a:pt x="329304" y="626718"/>
                  <a:pt x="442913" y="632936"/>
                </a:cubicBezTo>
                <a:lnTo>
                  <a:pt x="442913" y="730187"/>
                </a:lnTo>
                <a:lnTo>
                  <a:pt x="120587" y="626078"/>
                </a:lnTo>
                <a:close/>
                <a:moveTo>
                  <a:pt x="28575" y="119825"/>
                </a:moveTo>
                <a:lnTo>
                  <a:pt x="92012" y="119825"/>
                </a:lnTo>
                <a:lnTo>
                  <a:pt x="92012" y="636556"/>
                </a:lnTo>
                <a:lnTo>
                  <a:pt x="101537" y="650177"/>
                </a:lnTo>
                <a:lnTo>
                  <a:pt x="366046" y="735902"/>
                </a:lnTo>
                <a:lnTo>
                  <a:pt x="28575" y="735902"/>
                </a:lnTo>
                <a:close/>
                <a:moveTo>
                  <a:pt x="885825" y="735521"/>
                </a:moveTo>
                <a:lnTo>
                  <a:pt x="547973" y="735521"/>
                </a:lnTo>
                <a:lnTo>
                  <a:pt x="812483" y="649796"/>
                </a:lnTo>
                <a:lnTo>
                  <a:pt x="822008" y="636175"/>
                </a:lnTo>
                <a:lnTo>
                  <a:pt x="822008" y="119825"/>
                </a:lnTo>
                <a:lnTo>
                  <a:pt x="885825" y="119825"/>
                </a:lnTo>
                <a:close/>
                <a:moveTo>
                  <a:pt x="587121" y="415957"/>
                </a:moveTo>
                <a:lnTo>
                  <a:pt x="384048" y="522065"/>
                </a:lnTo>
                <a:lnTo>
                  <a:pt x="384048" y="30984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9"/>
          <p:cNvSpPr/>
          <p:nvPr/>
        </p:nvSpPr>
        <p:spPr>
          <a:xfrm>
            <a:off x="1376538" y="1628160"/>
            <a:ext cx="433809" cy="434863"/>
          </a:xfrm>
          <a:custGeom>
            <a:rect b="b" l="l" r="r" t="t"/>
            <a:pathLst>
              <a:path extrusionOk="0" h="915500" w="913282">
                <a:moveTo>
                  <a:pt x="809465" y="207073"/>
                </a:moveTo>
                <a:cubicBezTo>
                  <a:pt x="866647" y="207228"/>
                  <a:pt x="913127" y="160999"/>
                  <a:pt x="913282" y="103817"/>
                </a:cubicBezTo>
                <a:cubicBezTo>
                  <a:pt x="913437" y="46636"/>
                  <a:pt x="867207" y="155"/>
                  <a:pt x="810026" y="0"/>
                </a:cubicBezTo>
                <a:cubicBezTo>
                  <a:pt x="752844" y="-154"/>
                  <a:pt x="706364" y="46075"/>
                  <a:pt x="706209" y="103256"/>
                </a:cubicBezTo>
                <a:cubicBezTo>
                  <a:pt x="706151" y="124740"/>
                  <a:pt x="712777" y="145709"/>
                  <a:pt x="725169" y="163258"/>
                </a:cubicBezTo>
                <a:lnTo>
                  <a:pt x="610869" y="270510"/>
                </a:lnTo>
                <a:lnTo>
                  <a:pt x="543146" y="202692"/>
                </a:lnTo>
                <a:cubicBezTo>
                  <a:pt x="536820" y="196550"/>
                  <a:pt x="528340" y="193131"/>
                  <a:pt x="519524" y="193167"/>
                </a:cubicBezTo>
                <a:lnTo>
                  <a:pt x="491521" y="193167"/>
                </a:lnTo>
                <a:cubicBezTo>
                  <a:pt x="482704" y="193131"/>
                  <a:pt x="474224" y="196550"/>
                  <a:pt x="467898" y="202692"/>
                </a:cubicBezTo>
                <a:lnTo>
                  <a:pt x="397699" y="272986"/>
                </a:lnTo>
                <a:lnTo>
                  <a:pt x="330167" y="207073"/>
                </a:lnTo>
                <a:cubicBezTo>
                  <a:pt x="366158" y="164758"/>
                  <a:pt x="361031" y="101278"/>
                  <a:pt x="318715" y="65288"/>
                </a:cubicBezTo>
                <a:cubicBezTo>
                  <a:pt x="276400" y="29297"/>
                  <a:pt x="212920" y="34424"/>
                  <a:pt x="176930" y="76739"/>
                </a:cubicBezTo>
                <a:cubicBezTo>
                  <a:pt x="140939" y="119055"/>
                  <a:pt x="146066" y="182534"/>
                  <a:pt x="188381" y="218525"/>
                </a:cubicBezTo>
                <a:cubicBezTo>
                  <a:pt x="222330" y="247399"/>
                  <a:pt x="271231" y="250491"/>
                  <a:pt x="308545" y="226123"/>
                </a:cubicBezTo>
                <a:lnTo>
                  <a:pt x="377506" y="293560"/>
                </a:lnTo>
                <a:lnTo>
                  <a:pt x="301306" y="369760"/>
                </a:lnTo>
                <a:cubicBezTo>
                  <a:pt x="295039" y="376198"/>
                  <a:pt x="291609" y="384876"/>
                  <a:pt x="291781" y="393858"/>
                </a:cubicBezTo>
                <a:lnTo>
                  <a:pt x="291781" y="420528"/>
                </a:lnTo>
                <a:cubicBezTo>
                  <a:pt x="291713" y="429295"/>
                  <a:pt x="295141" y="437727"/>
                  <a:pt x="301306" y="443960"/>
                </a:cubicBezTo>
                <a:lnTo>
                  <a:pt x="325214" y="467391"/>
                </a:lnTo>
                <a:lnTo>
                  <a:pt x="249014" y="493680"/>
                </a:lnTo>
                <a:cubicBezTo>
                  <a:pt x="218113" y="428398"/>
                  <a:pt x="140141" y="400526"/>
                  <a:pt x="74858" y="431426"/>
                </a:cubicBezTo>
                <a:cubicBezTo>
                  <a:pt x="9575" y="462327"/>
                  <a:pt x="-18297" y="540300"/>
                  <a:pt x="12604" y="605582"/>
                </a:cubicBezTo>
                <a:cubicBezTo>
                  <a:pt x="43505" y="670865"/>
                  <a:pt x="121477" y="698737"/>
                  <a:pt x="186760" y="667837"/>
                </a:cubicBezTo>
                <a:cubicBezTo>
                  <a:pt x="232527" y="646173"/>
                  <a:pt x="261676" y="600037"/>
                  <a:pt x="261587" y="549402"/>
                </a:cubicBezTo>
                <a:cubicBezTo>
                  <a:pt x="261575" y="539786"/>
                  <a:pt x="260489" y="530201"/>
                  <a:pt x="258349" y="520827"/>
                </a:cubicBezTo>
                <a:lnTo>
                  <a:pt x="347693" y="489966"/>
                </a:lnTo>
                <a:lnTo>
                  <a:pt x="467708" y="610266"/>
                </a:lnTo>
                <a:cubicBezTo>
                  <a:pt x="473382" y="615994"/>
                  <a:pt x="480992" y="619391"/>
                  <a:pt x="489044" y="619791"/>
                </a:cubicBezTo>
                <a:lnTo>
                  <a:pt x="491235" y="757713"/>
                </a:lnTo>
                <a:cubicBezTo>
                  <a:pt x="448024" y="765604"/>
                  <a:pt x="419392" y="807030"/>
                  <a:pt x="427282" y="850241"/>
                </a:cubicBezTo>
                <a:cubicBezTo>
                  <a:pt x="435173" y="893452"/>
                  <a:pt x="476599" y="922084"/>
                  <a:pt x="519810" y="914193"/>
                </a:cubicBezTo>
                <a:cubicBezTo>
                  <a:pt x="563021" y="906302"/>
                  <a:pt x="591653" y="864877"/>
                  <a:pt x="583762" y="821666"/>
                </a:cubicBezTo>
                <a:cubicBezTo>
                  <a:pt x="577819" y="789123"/>
                  <a:pt x="552353" y="763656"/>
                  <a:pt x="519810" y="757713"/>
                </a:cubicBezTo>
                <a:lnTo>
                  <a:pt x="517619" y="619791"/>
                </a:lnTo>
                <a:lnTo>
                  <a:pt x="519238" y="619791"/>
                </a:lnTo>
                <a:cubicBezTo>
                  <a:pt x="528059" y="619847"/>
                  <a:pt x="536546" y="616425"/>
                  <a:pt x="542860" y="610266"/>
                </a:cubicBezTo>
                <a:lnTo>
                  <a:pt x="586866" y="566166"/>
                </a:lnTo>
                <a:lnTo>
                  <a:pt x="669162" y="681704"/>
                </a:lnTo>
                <a:cubicBezTo>
                  <a:pt x="630232" y="717785"/>
                  <a:pt x="627923" y="778593"/>
                  <a:pt x="664004" y="817522"/>
                </a:cubicBezTo>
                <a:cubicBezTo>
                  <a:pt x="700084" y="856452"/>
                  <a:pt x="760892" y="858761"/>
                  <a:pt x="799822" y="822680"/>
                </a:cubicBezTo>
                <a:cubicBezTo>
                  <a:pt x="838751" y="786600"/>
                  <a:pt x="841061" y="725792"/>
                  <a:pt x="804980" y="686862"/>
                </a:cubicBezTo>
                <a:cubicBezTo>
                  <a:pt x="776301" y="655919"/>
                  <a:pt x="730794" y="647297"/>
                  <a:pt x="692784" y="665607"/>
                </a:cubicBezTo>
                <a:lnTo>
                  <a:pt x="607059" y="545592"/>
                </a:lnTo>
                <a:lnTo>
                  <a:pt x="708500" y="443484"/>
                </a:lnTo>
                <a:cubicBezTo>
                  <a:pt x="714685" y="437187"/>
                  <a:pt x="718112" y="428688"/>
                  <a:pt x="718025" y="419862"/>
                </a:cubicBezTo>
                <a:lnTo>
                  <a:pt x="718025" y="392334"/>
                </a:lnTo>
                <a:cubicBezTo>
                  <a:pt x="718066" y="383545"/>
                  <a:pt x="714644" y="375093"/>
                  <a:pt x="708500" y="368808"/>
                </a:cubicBezTo>
                <a:lnTo>
                  <a:pt x="630490" y="290703"/>
                </a:lnTo>
                <a:lnTo>
                  <a:pt x="744790" y="184118"/>
                </a:lnTo>
                <a:cubicBezTo>
                  <a:pt x="763062" y="198988"/>
                  <a:pt x="785907" y="207097"/>
                  <a:pt x="809465" y="207073"/>
                </a:cubicBezTo>
                <a:close/>
                <a:moveTo>
                  <a:pt x="182244" y="141160"/>
                </a:moveTo>
                <a:cubicBezTo>
                  <a:pt x="182244" y="101338"/>
                  <a:pt x="214526" y="69056"/>
                  <a:pt x="254348" y="69056"/>
                </a:cubicBezTo>
                <a:cubicBezTo>
                  <a:pt x="294170" y="69056"/>
                  <a:pt x="326452" y="101338"/>
                  <a:pt x="326452" y="141160"/>
                </a:cubicBezTo>
                <a:cubicBezTo>
                  <a:pt x="326452" y="180982"/>
                  <a:pt x="294170" y="213264"/>
                  <a:pt x="254348" y="213264"/>
                </a:cubicBezTo>
                <a:cubicBezTo>
                  <a:pt x="214548" y="213212"/>
                  <a:pt x="182296" y="180960"/>
                  <a:pt x="182244" y="141160"/>
                </a:cubicBezTo>
                <a:close/>
                <a:moveTo>
                  <a:pt x="130618" y="651319"/>
                </a:moveTo>
                <a:cubicBezTo>
                  <a:pt x="74068" y="651319"/>
                  <a:pt x="28225" y="605476"/>
                  <a:pt x="28225" y="548925"/>
                </a:cubicBezTo>
                <a:cubicBezTo>
                  <a:pt x="28225" y="492375"/>
                  <a:pt x="74068" y="446532"/>
                  <a:pt x="130618" y="446532"/>
                </a:cubicBezTo>
                <a:cubicBezTo>
                  <a:pt x="187169" y="446532"/>
                  <a:pt x="233012" y="492375"/>
                  <a:pt x="233012" y="548925"/>
                </a:cubicBezTo>
                <a:cubicBezTo>
                  <a:pt x="232907" y="605432"/>
                  <a:pt x="187125" y="651214"/>
                  <a:pt x="130618" y="651319"/>
                </a:cubicBezTo>
                <a:close/>
                <a:moveTo>
                  <a:pt x="801083" y="750855"/>
                </a:moveTo>
                <a:cubicBezTo>
                  <a:pt x="801083" y="787679"/>
                  <a:pt x="771232" y="817530"/>
                  <a:pt x="734408" y="817530"/>
                </a:cubicBezTo>
                <a:cubicBezTo>
                  <a:pt x="697584" y="817530"/>
                  <a:pt x="667733" y="787679"/>
                  <a:pt x="667733" y="750855"/>
                </a:cubicBezTo>
                <a:cubicBezTo>
                  <a:pt x="667733" y="714032"/>
                  <a:pt x="697584" y="684180"/>
                  <a:pt x="734408" y="684180"/>
                </a:cubicBezTo>
                <a:cubicBezTo>
                  <a:pt x="771124" y="684440"/>
                  <a:pt x="800824" y="714140"/>
                  <a:pt x="801083" y="750855"/>
                </a:cubicBezTo>
                <a:close/>
                <a:moveTo>
                  <a:pt x="556005" y="835437"/>
                </a:moveTo>
                <a:cubicBezTo>
                  <a:pt x="556057" y="863686"/>
                  <a:pt x="533200" y="886629"/>
                  <a:pt x="504951" y="886682"/>
                </a:cubicBezTo>
                <a:cubicBezTo>
                  <a:pt x="476702" y="886734"/>
                  <a:pt x="453759" y="863877"/>
                  <a:pt x="453706" y="835628"/>
                </a:cubicBezTo>
                <a:cubicBezTo>
                  <a:pt x="453654" y="807379"/>
                  <a:pt x="476512" y="784436"/>
                  <a:pt x="504760" y="784383"/>
                </a:cubicBezTo>
                <a:cubicBezTo>
                  <a:pt x="504824" y="784383"/>
                  <a:pt x="504887" y="784383"/>
                  <a:pt x="504951" y="784383"/>
                </a:cubicBezTo>
                <a:cubicBezTo>
                  <a:pt x="533125" y="784436"/>
                  <a:pt x="555952" y="807263"/>
                  <a:pt x="556005" y="835437"/>
                </a:cubicBezTo>
                <a:close/>
                <a:moveTo>
                  <a:pt x="689355" y="392334"/>
                </a:moveTo>
                <a:lnTo>
                  <a:pt x="689355" y="419766"/>
                </a:lnTo>
                <a:cubicBezTo>
                  <a:pt x="689352" y="421054"/>
                  <a:pt x="688838" y="422287"/>
                  <a:pt x="687926" y="423195"/>
                </a:cubicBezTo>
                <a:lnTo>
                  <a:pt x="522858" y="589311"/>
                </a:lnTo>
                <a:cubicBezTo>
                  <a:pt x="521998" y="590237"/>
                  <a:pt x="520787" y="590756"/>
                  <a:pt x="519524" y="590740"/>
                </a:cubicBezTo>
                <a:lnTo>
                  <a:pt x="491235" y="590740"/>
                </a:lnTo>
                <a:cubicBezTo>
                  <a:pt x="490023" y="590841"/>
                  <a:pt x="488832" y="590385"/>
                  <a:pt x="487996" y="589502"/>
                </a:cubicBezTo>
                <a:lnTo>
                  <a:pt x="322071" y="423291"/>
                </a:lnTo>
                <a:cubicBezTo>
                  <a:pt x="321141" y="422395"/>
                  <a:pt x="320623" y="421153"/>
                  <a:pt x="320642" y="419862"/>
                </a:cubicBezTo>
                <a:lnTo>
                  <a:pt x="320642" y="393192"/>
                </a:lnTo>
                <a:cubicBezTo>
                  <a:pt x="320595" y="391828"/>
                  <a:pt x="321072" y="390499"/>
                  <a:pt x="321976" y="389477"/>
                </a:cubicBezTo>
                <a:lnTo>
                  <a:pt x="488092" y="222885"/>
                </a:lnTo>
                <a:cubicBezTo>
                  <a:pt x="489021" y="222016"/>
                  <a:pt x="490249" y="221539"/>
                  <a:pt x="491521" y="221551"/>
                </a:cubicBezTo>
                <a:lnTo>
                  <a:pt x="519048" y="221551"/>
                </a:lnTo>
                <a:cubicBezTo>
                  <a:pt x="520320" y="221539"/>
                  <a:pt x="521547" y="222016"/>
                  <a:pt x="522477" y="222885"/>
                </a:cubicBezTo>
                <a:lnTo>
                  <a:pt x="688307" y="389001"/>
                </a:lnTo>
                <a:cubicBezTo>
                  <a:pt x="689196" y="389886"/>
                  <a:pt x="689708" y="391080"/>
                  <a:pt x="689736" y="392334"/>
                </a:cubicBezTo>
                <a:close/>
                <a:moveTo>
                  <a:pt x="809465" y="29241"/>
                </a:moveTo>
                <a:cubicBezTo>
                  <a:pt x="850707" y="29241"/>
                  <a:pt x="884141" y="62675"/>
                  <a:pt x="884141" y="103917"/>
                </a:cubicBezTo>
                <a:cubicBezTo>
                  <a:pt x="884141" y="145160"/>
                  <a:pt x="850707" y="178593"/>
                  <a:pt x="809465" y="178593"/>
                </a:cubicBezTo>
                <a:cubicBezTo>
                  <a:pt x="768223" y="178593"/>
                  <a:pt x="734789" y="145160"/>
                  <a:pt x="734789" y="103917"/>
                </a:cubicBezTo>
                <a:cubicBezTo>
                  <a:pt x="734842" y="62697"/>
                  <a:pt x="768244" y="29294"/>
                  <a:pt x="809465" y="292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9"/>
          <p:cNvSpPr/>
          <p:nvPr/>
        </p:nvSpPr>
        <p:spPr>
          <a:xfrm>
            <a:off x="7314630" y="1671709"/>
            <a:ext cx="434354" cy="347924"/>
          </a:xfrm>
          <a:custGeom>
            <a:rect b="b" l="l" r="r" t="t"/>
            <a:pathLst>
              <a:path extrusionOk="0" h="732472" w="914429">
                <a:moveTo>
                  <a:pt x="674400" y="241935"/>
                </a:moveTo>
                <a:lnTo>
                  <a:pt x="582007" y="241935"/>
                </a:lnTo>
                <a:lnTo>
                  <a:pt x="582007" y="339090"/>
                </a:lnTo>
                <a:lnTo>
                  <a:pt x="489615" y="339090"/>
                </a:lnTo>
                <a:lnTo>
                  <a:pt x="489615" y="511493"/>
                </a:lnTo>
                <a:lnTo>
                  <a:pt x="582007" y="511493"/>
                </a:lnTo>
                <a:lnTo>
                  <a:pt x="610582" y="511493"/>
                </a:lnTo>
                <a:lnTo>
                  <a:pt x="674400" y="511493"/>
                </a:lnTo>
                <a:lnTo>
                  <a:pt x="702975" y="511493"/>
                </a:lnTo>
                <a:lnTo>
                  <a:pt x="795367" y="511493"/>
                </a:lnTo>
                <a:lnTo>
                  <a:pt x="795367" y="110490"/>
                </a:lnTo>
                <a:lnTo>
                  <a:pt x="674400" y="110490"/>
                </a:lnTo>
                <a:lnTo>
                  <a:pt x="674400" y="241935"/>
                </a:lnTo>
                <a:close/>
                <a:moveTo>
                  <a:pt x="582960" y="483870"/>
                </a:moveTo>
                <a:lnTo>
                  <a:pt x="519142" y="483870"/>
                </a:lnTo>
                <a:lnTo>
                  <a:pt x="519142" y="368618"/>
                </a:lnTo>
                <a:lnTo>
                  <a:pt x="582960" y="368618"/>
                </a:lnTo>
                <a:lnTo>
                  <a:pt x="582960" y="483870"/>
                </a:lnTo>
                <a:close/>
                <a:moveTo>
                  <a:pt x="674400" y="483870"/>
                </a:moveTo>
                <a:lnTo>
                  <a:pt x="610582" y="483870"/>
                </a:lnTo>
                <a:lnTo>
                  <a:pt x="610582" y="340043"/>
                </a:lnTo>
                <a:lnTo>
                  <a:pt x="610582" y="270510"/>
                </a:lnTo>
                <a:lnTo>
                  <a:pt x="674400" y="270510"/>
                </a:lnTo>
                <a:lnTo>
                  <a:pt x="674400" y="483870"/>
                </a:lnTo>
                <a:close/>
                <a:moveTo>
                  <a:pt x="702975" y="139065"/>
                </a:moveTo>
                <a:lnTo>
                  <a:pt x="766792" y="139065"/>
                </a:lnTo>
                <a:lnTo>
                  <a:pt x="766792" y="482918"/>
                </a:lnTo>
                <a:lnTo>
                  <a:pt x="702975" y="482918"/>
                </a:lnTo>
                <a:lnTo>
                  <a:pt x="702975" y="241935"/>
                </a:lnTo>
                <a:lnTo>
                  <a:pt x="702975" y="139065"/>
                </a:lnTo>
                <a:close/>
                <a:moveTo>
                  <a:pt x="266730" y="163830"/>
                </a:moveTo>
                <a:cubicBezTo>
                  <a:pt x="184815" y="163830"/>
                  <a:pt x="119092" y="230505"/>
                  <a:pt x="119092" y="311468"/>
                </a:cubicBezTo>
                <a:cubicBezTo>
                  <a:pt x="119092" y="393383"/>
                  <a:pt x="185767" y="459105"/>
                  <a:pt x="266730" y="459105"/>
                </a:cubicBezTo>
                <a:cubicBezTo>
                  <a:pt x="347692" y="459105"/>
                  <a:pt x="414367" y="392430"/>
                  <a:pt x="414367" y="311468"/>
                </a:cubicBezTo>
                <a:cubicBezTo>
                  <a:pt x="414367" y="230505"/>
                  <a:pt x="348645" y="163830"/>
                  <a:pt x="266730" y="163830"/>
                </a:cubicBezTo>
                <a:close/>
                <a:moveTo>
                  <a:pt x="256252" y="192405"/>
                </a:moveTo>
                <a:lnTo>
                  <a:pt x="256252" y="300990"/>
                </a:lnTo>
                <a:lnTo>
                  <a:pt x="148620" y="297180"/>
                </a:lnTo>
                <a:cubicBezTo>
                  <a:pt x="155287" y="241935"/>
                  <a:pt x="200055" y="198120"/>
                  <a:pt x="256252" y="192405"/>
                </a:cubicBezTo>
                <a:close/>
                <a:moveTo>
                  <a:pt x="148620" y="326708"/>
                </a:moveTo>
                <a:lnTo>
                  <a:pt x="263872" y="331470"/>
                </a:lnTo>
                <a:lnTo>
                  <a:pt x="338167" y="407670"/>
                </a:lnTo>
                <a:cubicBezTo>
                  <a:pt x="318165" y="422910"/>
                  <a:pt x="293400" y="431483"/>
                  <a:pt x="266730" y="431483"/>
                </a:cubicBezTo>
                <a:cubicBezTo>
                  <a:pt x="205770" y="430530"/>
                  <a:pt x="156240" y="384810"/>
                  <a:pt x="148620" y="326708"/>
                </a:cubicBezTo>
                <a:close/>
                <a:moveTo>
                  <a:pt x="359122" y="387668"/>
                </a:moveTo>
                <a:lnTo>
                  <a:pt x="284827" y="311468"/>
                </a:lnTo>
                <a:lnTo>
                  <a:pt x="284827" y="193358"/>
                </a:lnTo>
                <a:cubicBezTo>
                  <a:pt x="341977" y="201930"/>
                  <a:pt x="386745" y="251460"/>
                  <a:pt x="386745" y="311468"/>
                </a:cubicBezTo>
                <a:cubicBezTo>
                  <a:pt x="385792" y="340043"/>
                  <a:pt x="375315" y="366712"/>
                  <a:pt x="359122" y="387668"/>
                </a:cubicBezTo>
                <a:close/>
                <a:moveTo>
                  <a:pt x="866805" y="0"/>
                </a:moveTo>
                <a:lnTo>
                  <a:pt x="47655" y="0"/>
                </a:lnTo>
                <a:cubicBezTo>
                  <a:pt x="20985" y="953"/>
                  <a:pt x="30" y="22860"/>
                  <a:pt x="30" y="49530"/>
                </a:cubicBezTo>
                <a:lnTo>
                  <a:pt x="30" y="573405"/>
                </a:lnTo>
                <a:cubicBezTo>
                  <a:pt x="-923" y="600075"/>
                  <a:pt x="20985" y="621983"/>
                  <a:pt x="47655" y="622935"/>
                </a:cubicBezTo>
                <a:lnTo>
                  <a:pt x="442942" y="622935"/>
                </a:lnTo>
                <a:lnTo>
                  <a:pt x="442942" y="703898"/>
                </a:lnTo>
                <a:lnTo>
                  <a:pt x="227677" y="703898"/>
                </a:lnTo>
                <a:lnTo>
                  <a:pt x="227677" y="732473"/>
                </a:lnTo>
                <a:lnTo>
                  <a:pt x="686782" y="732473"/>
                </a:lnTo>
                <a:lnTo>
                  <a:pt x="686782" y="703898"/>
                </a:lnTo>
                <a:lnTo>
                  <a:pt x="471517" y="703898"/>
                </a:lnTo>
                <a:lnTo>
                  <a:pt x="471517" y="622935"/>
                </a:lnTo>
                <a:lnTo>
                  <a:pt x="712500" y="622935"/>
                </a:lnTo>
                <a:lnTo>
                  <a:pt x="712500" y="621983"/>
                </a:lnTo>
                <a:lnTo>
                  <a:pt x="866805" y="621983"/>
                </a:lnTo>
                <a:cubicBezTo>
                  <a:pt x="893475" y="621030"/>
                  <a:pt x="914430" y="599123"/>
                  <a:pt x="914430" y="572452"/>
                </a:cubicBezTo>
                <a:lnTo>
                  <a:pt x="914430" y="49530"/>
                </a:lnTo>
                <a:cubicBezTo>
                  <a:pt x="914430" y="22860"/>
                  <a:pt x="893475" y="0"/>
                  <a:pt x="866805" y="0"/>
                </a:cubicBezTo>
                <a:close/>
                <a:moveTo>
                  <a:pt x="885855" y="572452"/>
                </a:moveTo>
                <a:cubicBezTo>
                  <a:pt x="885855" y="583883"/>
                  <a:pt x="877282" y="592455"/>
                  <a:pt x="866805" y="592455"/>
                </a:cubicBezTo>
                <a:lnTo>
                  <a:pt x="201960" y="592455"/>
                </a:lnTo>
                <a:lnTo>
                  <a:pt x="201960" y="593408"/>
                </a:lnTo>
                <a:lnTo>
                  <a:pt x="48607" y="593408"/>
                </a:lnTo>
                <a:cubicBezTo>
                  <a:pt x="37177" y="593408"/>
                  <a:pt x="28605" y="583883"/>
                  <a:pt x="28605" y="572452"/>
                </a:cubicBezTo>
                <a:lnTo>
                  <a:pt x="28605" y="48578"/>
                </a:lnTo>
                <a:cubicBezTo>
                  <a:pt x="28605" y="37147"/>
                  <a:pt x="37177" y="28575"/>
                  <a:pt x="47655" y="28575"/>
                </a:cubicBezTo>
                <a:lnTo>
                  <a:pt x="865852" y="28575"/>
                </a:lnTo>
                <a:cubicBezTo>
                  <a:pt x="877282" y="28575"/>
                  <a:pt x="885855" y="38100"/>
                  <a:pt x="885855" y="49530"/>
                </a:cubicBezTo>
                <a:lnTo>
                  <a:pt x="885855" y="57245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20"/>
          <p:cNvGrpSpPr/>
          <p:nvPr/>
        </p:nvGrpSpPr>
        <p:grpSpPr>
          <a:xfrm>
            <a:off x="8055445" y="218365"/>
            <a:ext cx="845884" cy="1026016"/>
            <a:chOff x="0" y="-41275"/>
            <a:chExt cx="698500" cy="846967"/>
          </a:xfrm>
        </p:grpSpPr>
        <p:sp>
          <p:nvSpPr>
            <p:cNvPr id="256" name="Google Shape;256;p20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0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8" name="Google Shape;258;p20"/>
          <p:cNvSpPr/>
          <p:nvPr/>
        </p:nvSpPr>
        <p:spPr>
          <a:xfrm>
            <a:off x="8260388" y="513560"/>
            <a:ext cx="433809" cy="434863"/>
          </a:xfrm>
          <a:custGeom>
            <a:rect b="b" l="l" r="r" t="t"/>
            <a:pathLst>
              <a:path extrusionOk="0" h="915500" w="913282">
                <a:moveTo>
                  <a:pt x="809465" y="207073"/>
                </a:moveTo>
                <a:cubicBezTo>
                  <a:pt x="866647" y="207228"/>
                  <a:pt x="913127" y="160999"/>
                  <a:pt x="913282" y="103817"/>
                </a:cubicBezTo>
                <a:cubicBezTo>
                  <a:pt x="913437" y="46636"/>
                  <a:pt x="867207" y="155"/>
                  <a:pt x="810026" y="0"/>
                </a:cubicBezTo>
                <a:cubicBezTo>
                  <a:pt x="752844" y="-154"/>
                  <a:pt x="706364" y="46075"/>
                  <a:pt x="706209" y="103256"/>
                </a:cubicBezTo>
                <a:cubicBezTo>
                  <a:pt x="706151" y="124740"/>
                  <a:pt x="712777" y="145709"/>
                  <a:pt x="725169" y="163258"/>
                </a:cubicBezTo>
                <a:lnTo>
                  <a:pt x="610869" y="270510"/>
                </a:lnTo>
                <a:lnTo>
                  <a:pt x="543146" y="202692"/>
                </a:lnTo>
                <a:cubicBezTo>
                  <a:pt x="536820" y="196550"/>
                  <a:pt x="528340" y="193131"/>
                  <a:pt x="519524" y="193167"/>
                </a:cubicBezTo>
                <a:lnTo>
                  <a:pt x="491521" y="193167"/>
                </a:lnTo>
                <a:cubicBezTo>
                  <a:pt x="482704" y="193131"/>
                  <a:pt x="474224" y="196550"/>
                  <a:pt x="467898" y="202692"/>
                </a:cubicBezTo>
                <a:lnTo>
                  <a:pt x="397699" y="272986"/>
                </a:lnTo>
                <a:lnTo>
                  <a:pt x="330167" y="207073"/>
                </a:lnTo>
                <a:cubicBezTo>
                  <a:pt x="366158" y="164758"/>
                  <a:pt x="361031" y="101278"/>
                  <a:pt x="318715" y="65288"/>
                </a:cubicBezTo>
                <a:cubicBezTo>
                  <a:pt x="276400" y="29297"/>
                  <a:pt x="212920" y="34424"/>
                  <a:pt x="176930" y="76739"/>
                </a:cubicBezTo>
                <a:cubicBezTo>
                  <a:pt x="140939" y="119055"/>
                  <a:pt x="146066" y="182534"/>
                  <a:pt x="188381" y="218525"/>
                </a:cubicBezTo>
                <a:cubicBezTo>
                  <a:pt x="222330" y="247399"/>
                  <a:pt x="271231" y="250491"/>
                  <a:pt x="308545" y="226123"/>
                </a:cubicBezTo>
                <a:lnTo>
                  <a:pt x="377506" y="293560"/>
                </a:lnTo>
                <a:lnTo>
                  <a:pt x="301306" y="369760"/>
                </a:lnTo>
                <a:cubicBezTo>
                  <a:pt x="295039" y="376198"/>
                  <a:pt x="291609" y="384876"/>
                  <a:pt x="291781" y="393858"/>
                </a:cubicBezTo>
                <a:lnTo>
                  <a:pt x="291781" y="420528"/>
                </a:lnTo>
                <a:cubicBezTo>
                  <a:pt x="291713" y="429295"/>
                  <a:pt x="295141" y="437727"/>
                  <a:pt x="301306" y="443960"/>
                </a:cubicBezTo>
                <a:lnTo>
                  <a:pt x="325214" y="467391"/>
                </a:lnTo>
                <a:lnTo>
                  <a:pt x="249014" y="493680"/>
                </a:lnTo>
                <a:cubicBezTo>
                  <a:pt x="218113" y="428398"/>
                  <a:pt x="140141" y="400526"/>
                  <a:pt x="74858" y="431426"/>
                </a:cubicBezTo>
                <a:cubicBezTo>
                  <a:pt x="9575" y="462327"/>
                  <a:pt x="-18297" y="540300"/>
                  <a:pt x="12604" y="605582"/>
                </a:cubicBezTo>
                <a:cubicBezTo>
                  <a:pt x="43505" y="670865"/>
                  <a:pt x="121477" y="698737"/>
                  <a:pt x="186760" y="667837"/>
                </a:cubicBezTo>
                <a:cubicBezTo>
                  <a:pt x="232527" y="646173"/>
                  <a:pt x="261676" y="600037"/>
                  <a:pt x="261587" y="549402"/>
                </a:cubicBezTo>
                <a:cubicBezTo>
                  <a:pt x="261575" y="539786"/>
                  <a:pt x="260489" y="530201"/>
                  <a:pt x="258349" y="520827"/>
                </a:cubicBezTo>
                <a:lnTo>
                  <a:pt x="347693" y="489966"/>
                </a:lnTo>
                <a:lnTo>
                  <a:pt x="467708" y="610266"/>
                </a:lnTo>
                <a:cubicBezTo>
                  <a:pt x="473382" y="615994"/>
                  <a:pt x="480992" y="619391"/>
                  <a:pt x="489044" y="619791"/>
                </a:cubicBezTo>
                <a:lnTo>
                  <a:pt x="491235" y="757713"/>
                </a:lnTo>
                <a:cubicBezTo>
                  <a:pt x="448024" y="765604"/>
                  <a:pt x="419392" y="807030"/>
                  <a:pt x="427282" y="850241"/>
                </a:cubicBezTo>
                <a:cubicBezTo>
                  <a:pt x="435173" y="893452"/>
                  <a:pt x="476599" y="922084"/>
                  <a:pt x="519810" y="914193"/>
                </a:cubicBezTo>
                <a:cubicBezTo>
                  <a:pt x="563021" y="906302"/>
                  <a:pt x="591653" y="864877"/>
                  <a:pt x="583762" y="821666"/>
                </a:cubicBezTo>
                <a:cubicBezTo>
                  <a:pt x="577819" y="789123"/>
                  <a:pt x="552353" y="763656"/>
                  <a:pt x="519810" y="757713"/>
                </a:cubicBezTo>
                <a:lnTo>
                  <a:pt x="517619" y="619791"/>
                </a:lnTo>
                <a:lnTo>
                  <a:pt x="519238" y="619791"/>
                </a:lnTo>
                <a:cubicBezTo>
                  <a:pt x="528059" y="619847"/>
                  <a:pt x="536546" y="616425"/>
                  <a:pt x="542860" y="610266"/>
                </a:cubicBezTo>
                <a:lnTo>
                  <a:pt x="586866" y="566166"/>
                </a:lnTo>
                <a:lnTo>
                  <a:pt x="669162" y="681704"/>
                </a:lnTo>
                <a:cubicBezTo>
                  <a:pt x="630232" y="717785"/>
                  <a:pt x="627923" y="778593"/>
                  <a:pt x="664004" y="817522"/>
                </a:cubicBezTo>
                <a:cubicBezTo>
                  <a:pt x="700084" y="856452"/>
                  <a:pt x="760892" y="858761"/>
                  <a:pt x="799822" y="822680"/>
                </a:cubicBezTo>
                <a:cubicBezTo>
                  <a:pt x="838751" y="786600"/>
                  <a:pt x="841061" y="725792"/>
                  <a:pt x="804980" y="686862"/>
                </a:cubicBezTo>
                <a:cubicBezTo>
                  <a:pt x="776301" y="655919"/>
                  <a:pt x="730794" y="647297"/>
                  <a:pt x="692784" y="665607"/>
                </a:cubicBezTo>
                <a:lnTo>
                  <a:pt x="607059" y="545592"/>
                </a:lnTo>
                <a:lnTo>
                  <a:pt x="708500" y="443484"/>
                </a:lnTo>
                <a:cubicBezTo>
                  <a:pt x="714685" y="437187"/>
                  <a:pt x="718112" y="428688"/>
                  <a:pt x="718025" y="419862"/>
                </a:cubicBezTo>
                <a:lnTo>
                  <a:pt x="718025" y="392334"/>
                </a:lnTo>
                <a:cubicBezTo>
                  <a:pt x="718066" y="383545"/>
                  <a:pt x="714644" y="375093"/>
                  <a:pt x="708500" y="368808"/>
                </a:cubicBezTo>
                <a:lnTo>
                  <a:pt x="630490" y="290703"/>
                </a:lnTo>
                <a:lnTo>
                  <a:pt x="744790" y="184118"/>
                </a:lnTo>
                <a:cubicBezTo>
                  <a:pt x="763062" y="198988"/>
                  <a:pt x="785907" y="207097"/>
                  <a:pt x="809465" y="207073"/>
                </a:cubicBezTo>
                <a:close/>
                <a:moveTo>
                  <a:pt x="182244" y="141160"/>
                </a:moveTo>
                <a:cubicBezTo>
                  <a:pt x="182244" y="101338"/>
                  <a:pt x="214526" y="69056"/>
                  <a:pt x="254348" y="69056"/>
                </a:cubicBezTo>
                <a:cubicBezTo>
                  <a:pt x="294170" y="69056"/>
                  <a:pt x="326452" y="101338"/>
                  <a:pt x="326452" y="141160"/>
                </a:cubicBezTo>
                <a:cubicBezTo>
                  <a:pt x="326452" y="180982"/>
                  <a:pt x="294170" y="213264"/>
                  <a:pt x="254348" y="213264"/>
                </a:cubicBezTo>
                <a:cubicBezTo>
                  <a:pt x="214548" y="213212"/>
                  <a:pt x="182296" y="180960"/>
                  <a:pt x="182244" y="141160"/>
                </a:cubicBezTo>
                <a:close/>
                <a:moveTo>
                  <a:pt x="130618" y="651319"/>
                </a:moveTo>
                <a:cubicBezTo>
                  <a:pt x="74068" y="651319"/>
                  <a:pt x="28225" y="605476"/>
                  <a:pt x="28225" y="548925"/>
                </a:cubicBezTo>
                <a:cubicBezTo>
                  <a:pt x="28225" y="492375"/>
                  <a:pt x="74068" y="446532"/>
                  <a:pt x="130618" y="446532"/>
                </a:cubicBezTo>
                <a:cubicBezTo>
                  <a:pt x="187169" y="446532"/>
                  <a:pt x="233012" y="492375"/>
                  <a:pt x="233012" y="548925"/>
                </a:cubicBezTo>
                <a:cubicBezTo>
                  <a:pt x="232907" y="605432"/>
                  <a:pt x="187125" y="651214"/>
                  <a:pt x="130618" y="651319"/>
                </a:cubicBezTo>
                <a:close/>
                <a:moveTo>
                  <a:pt x="801083" y="750855"/>
                </a:moveTo>
                <a:cubicBezTo>
                  <a:pt x="801083" y="787679"/>
                  <a:pt x="771232" y="817530"/>
                  <a:pt x="734408" y="817530"/>
                </a:cubicBezTo>
                <a:cubicBezTo>
                  <a:pt x="697584" y="817530"/>
                  <a:pt x="667733" y="787679"/>
                  <a:pt x="667733" y="750855"/>
                </a:cubicBezTo>
                <a:cubicBezTo>
                  <a:pt x="667733" y="714032"/>
                  <a:pt x="697584" y="684180"/>
                  <a:pt x="734408" y="684180"/>
                </a:cubicBezTo>
                <a:cubicBezTo>
                  <a:pt x="771124" y="684440"/>
                  <a:pt x="800824" y="714140"/>
                  <a:pt x="801083" y="750855"/>
                </a:cubicBezTo>
                <a:close/>
                <a:moveTo>
                  <a:pt x="556005" y="835437"/>
                </a:moveTo>
                <a:cubicBezTo>
                  <a:pt x="556057" y="863686"/>
                  <a:pt x="533200" y="886629"/>
                  <a:pt x="504951" y="886682"/>
                </a:cubicBezTo>
                <a:cubicBezTo>
                  <a:pt x="476702" y="886734"/>
                  <a:pt x="453759" y="863877"/>
                  <a:pt x="453706" y="835628"/>
                </a:cubicBezTo>
                <a:cubicBezTo>
                  <a:pt x="453654" y="807379"/>
                  <a:pt x="476512" y="784436"/>
                  <a:pt x="504760" y="784383"/>
                </a:cubicBezTo>
                <a:cubicBezTo>
                  <a:pt x="504824" y="784383"/>
                  <a:pt x="504887" y="784383"/>
                  <a:pt x="504951" y="784383"/>
                </a:cubicBezTo>
                <a:cubicBezTo>
                  <a:pt x="533125" y="784436"/>
                  <a:pt x="555952" y="807263"/>
                  <a:pt x="556005" y="835437"/>
                </a:cubicBezTo>
                <a:close/>
                <a:moveTo>
                  <a:pt x="689355" y="392334"/>
                </a:moveTo>
                <a:lnTo>
                  <a:pt x="689355" y="419766"/>
                </a:lnTo>
                <a:cubicBezTo>
                  <a:pt x="689352" y="421054"/>
                  <a:pt x="688838" y="422287"/>
                  <a:pt x="687926" y="423195"/>
                </a:cubicBezTo>
                <a:lnTo>
                  <a:pt x="522858" y="589311"/>
                </a:lnTo>
                <a:cubicBezTo>
                  <a:pt x="521998" y="590237"/>
                  <a:pt x="520787" y="590756"/>
                  <a:pt x="519524" y="590740"/>
                </a:cubicBezTo>
                <a:lnTo>
                  <a:pt x="491235" y="590740"/>
                </a:lnTo>
                <a:cubicBezTo>
                  <a:pt x="490023" y="590841"/>
                  <a:pt x="488832" y="590385"/>
                  <a:pt x="487996" y="589502"/>
                </a:cubicBezTo>
                <a:lnTo>
                  <a:pt x="322071" y="423291"/>
                </a:lnTo>
                <a:cubicBezTo>
                  <a:pt x="321141" y="422395"/>
                  <a:pt x="320623" y="421153"/>
                  <a:pt x="320642" y="419862"/>
                </a:cubicBezTo>
                <a:lnTo>
                  <a:pt x="320642" y="393192"/>
                </a:lnTo>
                <a:cubicBezTo>
                  <a:pt x="320595" y="391828"/>
                  <a:pt x="321072" y="390499"/>
                  <a:pt x="321976" y="389477"/>
                </a:cubicBezTo>
                <a:lnTo>
                  <a:pt x="488092" y="222885"/>
                </a:lnTo>
                <a:cubicBezTo>
                  <a:pt x="489021" y="222016"/>
                  <a:pt x="490249" y="221539"/>
                  <a:pt x="491521" y="221551"/>
                </a:cubicBezTo>
                <a:lnTo>
                  <a:pt x="519048" y="221551"/>
                </a:lnTo>
                <a:cubicBezTo>
                  <a:pt x="520320" y="221539"/>
                  <a:pt x="521547" y="222016"/>
                  <a:pt x="522477" y="222885"/>
                </a:cubicBezTo>
                <a:lnTo>
                  <a:pt x="688307" y="389001"/>
                </a:lnTo>
                <a:cubicBezTo>
                  <a:pt x="689196" y="389886"/>
                  <a:pt x="689708" y="391080"/>
                  <a:pt x="689736" y="392334"/>
                </a:cubicBezTo>
                <a:close/>
                <a:moveTo>
                  <a:pt x="809465" y="29241"/>
                </a:moveTo>
                <a:cubicBezTo>
                  <a:pt x="850707" y="29241"/>
                  <a:pt x="884141" y="62675"/>
                  <a:pt x="884141" y="103917"/>
                </a:cubicBezTo>
                <a:cubicBezTo>
                  <a:pt x="884141" y="145160"/>
                  <a:pt x="850707" y="178593"/>
                  <a:pt x="809465" y="178593"/>
                </a:cubicBezTo>
                <a:cubicBezTo>
                  <a:pt x="768223" y="178593"/>
                  <a:pt x="734789" y="145160"/>
                  <a:pt x="734789" y="103917"/>
                </a:cubicBezTo>
                <a:cubicBezTo>
                  <a:pt x="734842" y="62697"/>
                  <a:pt x="768244" y="29294"/>
                  <a:pt x="809465" y="292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0"/>
          <p:cNvSpPr txBox="1"/>
          <p:nvPr/>
        </p:nvSpPr>
        <p:spPr>
          <a:xfrm>
            <a:off x="372322" y="1771300"/>
            <a:ext cx="1874700" cy="495000"/>
          </a:xfrm>
          <a:prstGeom prst="rect">
            <a:avLst/>
          </a:prstGeom>
          <a:solidFill>
            <a:srgbClr val="0097A7"/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Field Collaboration</a:t>
            </a:r>
            <a:endParaRPr i="0" sz="10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0" name="Google Shape;260;p20"/>
          <p:cNvSpPr txBox="1"/>
          <p:nvPr/>
        </p:nvSpPr>
        <p:spPr>
          <a:xfrm>
            <a:off x="2452891" y="1771300"/>
            <a:ext cx="1874700" cy="495000"/>
          </a:xfrm>
          <a:prstGeom prst="rect">
            <a:avLst/>
          </a:prstGeom>
          <a:solidFill>
            <a:srgbClr val="0097A7"/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Win/Loss Program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1" name="Google Shape;261;p20"/>
          <p:cNvSpPr txBox="1"/>
          <p:nvPr/>
        </p:nvSpPr>
        <p:spPr>
          <a:xfrm>
            <a:off x="4541929" y="1771300"/>
            <a:ext cx="1874700" cy="495000"/>
          </a:xfrm>
          <a:prstGeom prst="rect">
            <a:avLst/>
          </a:prstGeom>
          <a:solidFill>
            <a:srgbClr val="0097A7"/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Competitive &amp; Market Listening</a:t>
            </a:r>
            <a:endParaRPr i="0" sz="10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2" name="Google Shape;262;p20"/>
          <p:cNvSpPr txBox="1"/>
          <p:nvPr/>
        </p:nvSpPr>
        <p:spPr>
          <a:xfrm>
            <a:off x="6628750" y="1771300"/>
            <a:ext cx="1874700" cy="495000"/>
          </a:xfrm>
          <a:prstGeom prst="rect">
            <a:avLst/>
          </a:prstGeom>
          <a:solidFill>
            <a:srgbClr val="0097A7"/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Product Comparisons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3" name="Google Shape;263;p20"/>
          <p:cNvSpPr txBox="1"/>
          <p:nvPr/>
        </p:nvSpPr>
        <p:spPr>
          <a:xfrm>
            <a:off x="372325" y="2266300"/>
            <a:ext cx="1866000" cy="23370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Introduce bi-directional feedback loop between PMM and field teams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Developer interest groups for Tier 1 competitors 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143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Interview partners, customers &amp; prospects to learn how competitors position their solutions 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4" name="Google Shape;264;p20"/>
          <p:cNvSpPr txBox="1"/>
          <p:nvPr/>
        </p:nvSpPr>
        <p:spPr>
          <a:xfrm>
            <a:off x="2457250" y="2266300"/>
            <a:ext cx="1866000" cy="23370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Debrief with sales after deal is won or lost when we faced competitor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Analyze win/loss reports &amp; data quarterly to incorporate into battle cards and sales enablement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5" name="Google Shape;265;p20"/>
          <p:cNvSpPr txBox="1"/>
          <p:nvPr/>
        </p:nvSpPr>
        <p:spPr>
          <a:xfrm>
            <a:off x="4542175" y="2266300"/>
            <a:ext cx="1866000" cy="23370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Introduce</a:t>
            </a: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AI-powered Competitive Intelligence tool to capture competitor and market info in real-time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Engage in quarterly inquiries and briefings with top tier analysts and semi-annual briefings with second tier 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6" name="Google Shape;266;p20"/>
          <p:cNvSpPr txBox="1"/>
          <p:nvPr/>
        </p:nvSpPr>
        <p:spPr>
          <a:xfrm>
            <a:off x="6627100" y="2266300"/>
            <a:ext cx="1866000" cy="23370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Ongoing </a:t>
            </a: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collaboration</a:t>
            </a: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with Product Management to: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92100" lvl="1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Char char="○"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Gather competitor feature list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92100" lvl="1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Char char="○"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Identify feature gaps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92100" lvl="1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Verdana"/>
              <a:buChar char="○"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Deep dives on features/products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77800" lvl="0" marL="228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Verdana"/>
              <a:buChar char="●"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Conduct regular feature gap analysis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7" name="Google Shape;267;p20"/>
          <p:cNvSpPr txBox="1"/>
          <p:nvPr>
            <p:ph type="title"/>
          </p:nvPr>
        </p:nvSpPr>
        <p:spPr>
          <a:xfrm>
            <a:off x="311700" y="445025"/>
            <a:ext cx="633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Gather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D4FD"/>
                </a:solidFill>
              </a:rPr>
              <a:t>Collect intel from field interviews, win/loss analysis, customer conversations, partners, and analyst briefings.</a:t>
            </a:r>
            <a:endParaRPr sz="1800">
              <a:solidFill>
                <a:srgbClr val="22D4FD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1"/>
          <p:cNvSpPr txBox="1"/>
          <p:nvPr>
            <p:ph type="title"/>
          </p:nvPr>
        </p:nvSpPr>
        <p:spPr>
          <a:xfrm>
            <a:off x="311700" y="445025"/>
            <a:ext cx="628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Analyze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D4FD"/>
                </a:solidFill>
              </a:rPr>
              <a:t>Synthesize data into patterns and trends. Identify threats, gaps, and positioning shifts.</a:t>
            </a:r>
            <a:endParaRPr sz="1800">
              <a:solidFill>
                <a:srgbClr val="22D4FD"/>
              </a:solidFill>
            </a:endParaRPr>
          </a:p>
        </p:txBody>
      </p:sp>
      <p:grpSp>
        <p:nvGrpSpPr>
          <p:cNvPr id="273" name="Google Shape;273;p21"/>
          <p:cNvGrpSpPr/>
          <p:nvPr/>
        </p:nvGrpSpPr>
        <p:grpSpPr>
          <a:xfrm>
            <a:off x="8055445" y="218365"/>
            <a:ext cx="845884" cy="1026016"/>
            <a:chOff x="0" y="-41275"/>
            <a:chExt cx="698500" cy="846967"/>
          </a:xfrm>
        </p:grpSpPr>
        <p:sp>
          <p:nvSpPr>
            <p:cNvPr id="274" name="Google Shape;274;p21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1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6" name="Google Shape;276;p21"/>
          <p:cNvSpPr/>
          <p:nvPr/>
        </p:nvSpPr>
        <p:spPr>
          <a:xfrm>
            <a:off x="8261419" y="612346"/>
            <a:ext cx="433932" cy="312815"/>
          </a:xfrm>
          <a:custGeom>
            <a:rect b="b" l="l" r="r" t="t"/>
            <a:pathLst>
              <a:path extrusionOk="0" h="658558" w="913542">
                <a:moveTo>
                  <a:pt x="913543" y="638461"/>
                </a:moveTo>
                <a:lnTo>
                  <a:pt x="802386" y="526352"/>
                </a:lnTo>
                <a:cubicBezTo>
                  <a:pt x="869759" y="452522"/>
                  <a:pt x="864526" y="338055"/>
                  <a:pt x="790696" y="270681"/>
                </a:cubicBezTo>
                <a:cubicBezTo>
                  <a:pt x="788300" y="268495"/>
                  <a:pt x="785846" y="266373"/>
                  <a:pt x="783336" y="264319"/>
                </a:cubicBezTo>
                <a:lnTo>
                  <a:pt x="783336" y="14288"/>
                </a:lnTo>
                <a:lnTo>
                  <a:pt x="769049" y="0"/>
                </a:lnTo>
                <a:lnTo>
                  <a:pt x="14288" y="0"/>
                </a:lnTo>
                <a:lnTo>
                  <a:pt x="0" y="14288"/>
                </a:lnTo>
                <a:lnTo>
                  <a:pt x="0" y="570833"/>
                </a:lnTo>
                <a:lnTo>
                  <a:pt x="14288" y="585121"/>
                </a:lnTo>
                <a:lnTo>
                  <a:pt x="665798" y="585121"/>
                </a:lnTo>
                <a:lnTo>
                  <a:pt x="670179" y="585121"/>
                </a:lnTo>
                <a:cubicBezTo>
                  <a:pt x="710804" y="585238"/>
                  <a:pt x="750240" y="571420"/>
                  <a:pt x="781907" y="545973"/>
                </a:cubicBezTo>
                <a:lnTo>
                  <a:pt x="893540" y="658559"/>
                </a:lnTo>
                <a:close/>
                <a:moveTo>
                  <a:pt x="754380" y="28861"/>
                </a:moveTo>
                <a:lnTo>
                  <a:pt x="754380" y="131350"/>
                </a:lnTo>
                <a:lnTo>
                  <a:pt x="28575" y="131350"/>
                </a:lnTo>
                <a:lnTo>
                  <a:pt x="28575" y="28575"/>
                </a:lnTo>
                <a:close/>
                <a:moveTo>
                  <a:pt x="46101" y="556546"/>
                </a:moveTo>
                <a:lnTo>
                  <a:pt x="97250" y="480346"/>
                </a:lnTo>
                <a:cubicBezTo>
                  <a:pt x="101373" y="481842"/>
                  <a:pt x="105723" y="482616"/>
                  <a:pt x="110109" y="482632"/>
                </a:cubicBezTo>
                <a:cubicBezTo>
                  <a:pt x="125390" y="482603"/>
                  <a:pt x="139306" y="473831"/>
                  <a:pt x="145923" y="460057"/>
                </a:cubicBezTo>
                <a:lnTo>
                  <a:pt x="207836" y="470535"/>
                </a:lnTo>
                <a:cubicBezTo>
                  <a:pt x="215178" y="491262"/>
                  <a:pt x="237933" y="502112"/>
                  <a:pt x="258660" y="494769"/>
                </a:cubicBezTo>
                <a:cubicBezTo>
                  <a:pt x="274635" y="489110"/>
                  <a:pt x="285277" y="473957"/>
                  <a:pt x="285179" y="457010"/>
                </a:cubicBezTo>
                <a:cubicBezTo>
                  <a:pt x="285152" y="447074"/>
                  <a:pt x="281376" y="437516"/>
                  <a:pt x="274606" y="430244"/>
                </a:cubicBezTo>
                <a:lnTo>
                  <a:pt x="308515" y="358997"/>
                </a:lnTo>
                <a:cubicBezTo>
                  <a:pt x="309815" y="359091"/>
                  <a:pt x="311120" y="359091"/>
                  <a:pt x="312420" y="358997"/>
                </a:cubicBezTo>
                <a:cubicBezTo>
                  <a:pt x="334409" y="359050"/>
                  <a:pt x="352277" y="341267"/>
                  <a:pt x="352330" y="319278"/>
                </a:cubicBezTo>
                <a:cubicBezTo>
                  <a:pt x="352330" y="319215"/>
                  <a:pt x="352330" y="319151"/>
                  <a:pt x="352330" y="319088"/>
                </a:cubicBezTo>
                <a:cubicBezTo>
                  <a:pt x="352330" y="317945"/>
                  <a:pt x="352330" y="316802"/>
                  <a:pt x="352330" y="315563"/>
                </a:cubicBezTo>
                <a:lnTo>
                  <a:pt x="432435" y="278225"/>
                </a:lnTo>
                <a:lnTo>
                  <a:pt x="411575" y="327851"/>
                </a:lnTo>
                <a:lnTo>
                  <a:pt x="437960" y="338900"/>
                </a:lnTo>
                <a:lnTo>
                  <a:pt x="472535" y="256508"/>
                </a:lnTo>
                <a:lnTo>
                  <a:pt x="464725" y="237458"/>
                </a:lnTo>
                <a:lnTo>
                  <a:pt x="386334" y="205550"/>
                </a:lnTo>
                <a:lnTo>
                  <a:pt x="375571" y="232029"/>
                </a:lnTo>
                <a:lnTo>
                  <a:pt x="422434" y="251079"/>
                </a:lnTo>
                <a:lnTo>
                  <a:pt x="339757" y="289179"/>
                </a:lnTo>
                <a:cubicBezTo>
                  <a:pt x="323646" y="274292"/>
                  <a:pt x="298516" y="275284"/>
                  <a:pt x="283629" y="291395"/>
                </a:cubicBezTo>
                <a:cubicBezTo>
                  <a:pt x="276854" y="298728"/>
                  <a:pt x="273088" y="308342"/>
                  <a:pt x="273082" y="318326"/>
                </a:cubicBezTo>
                <a:cubicBezTo>
                  <a:pt x="273088" y="328218"/>
                  <a:pt x="276830" y="337744"/>
                  <a:pt x="283559" y="344996"/>
                </a:cubicBezTo>
                <a:lnTo>
                  <a:pt x="249650" y="416814"/>
                </a:lnTo>
                <a:cubicBezTo>
                  <a:pt x="248317" y="416814"/>
                  <a:pt x="247174" y="416814"/>
                  <a:pt x="245840" y="416814"/>
                </a:cubicBezTo>
                <a:cubicBezTo>
                  <a:pt x="229725" y="416833"/>
                  <a:pt x="215194" y="426520"/>
                  <a:pt x="208979" y="441389"/>
                </a:cubicBezTo>
                <a:lnTo>
                  <a:pt x="148685" y="431102"/>
                </a:lnTo>
                <a:cubicBezTo>
                  <a:pt x="142429" y="410076"/>
                  <a:pt x="120314" y="398103"/>
                  <a:pt x="99288" y="404359"/>
                </a:cubicBezTo>
                <a:cubicBezTo>
                  <a:pt x="78263" y="410615"/>
                  <a:pt x="66290" y="432731"/>
                  <a:pt x="72546" y="453756"/>
                </a:cubicBezTo>
                <a:cubicBezTo>
                  <a:pt x="73354" y="456474"/>
                  <a:pt x="74452" y="459097"/>
                  <a:pt x="75819" y="461582"/>
                </a:cubicBezTo>
                <a:lnTo>
                  <a:pt x="28575" y="531400"/>
                </a:lnTo>
                <a:lnTo>
                  <a:pt x="28575" y="159925"/>
                </a:lnTo>
                <a:lnTo>
                  <a:pt x="754380" y="159925"/>
                </a:lnTo>
                <a:lnTo>
                  <a:pt x="754380" y="245650"/>
                </a:lnTo>
                <a:cubicBezTo>
                  <a:pt x="728508" y="231698"/>
                  <a:pt x="699573" y="224398"/>
                  <a:pt x="670179" y="224409"/>
                </a:cubicBezTo>
                <a:cubicBezTo>
                  <a:pt x="570240" y="225903"/>
                  <a:pt x="490435" y="308130"/>
                  <a:pt x="491929" y="408068"/>
                </a:cubicBezTo>
                <a:cubicBezTo>
                  <a:pt x="492824" y="467999"/>
                  <a:pt x="523335" y="523599"/>
                  <a:pt x="573405" y="556546"/>
                </a:cubicBezTo>
                <a:close/>
                <a:moveTo>
                  <a:pt x="667703" y="556546"/>
                </a:moveTo>
                <a:lnTo>
                  <a:pt x="665798" y="556546"/>
                </a:lnTo>
                <a:cubicBezTo>
                  <a:pt x="584795" y="555336"/>
                  <a:pt x="520110" y="488689"/>
                  <a:pt x="521320" y="407686"/>
                </a:cubicBezTo>
                <a:cubicBezTo>
                  <a:pt x="522529" y="326684"/>
                  <a:pt x="589176" y="261999"/>
                  <a:pt x="670179" y="263209"/>
                </a:cubicBezTo>
                <a:cubicBezTo>
                  <a:pt x="751182" y="264418"/>
                  <a:pt x="815867" y="331065"/>
                  <a:pt x="814657" y="412068"/>
                </a:cubicBezTo>
                <a:cubicBezTo>
                  <a:pt x="813472" y="491365"/>
                  <a:pt x="749476" y="555361"/>
                  <a:pt x="670179" y="556546"/>
                </a:cubicBezTo>
                <a:close/>
                <a:moveTo>
                  <a:pt x="158877" y="80296"/>
                </a:moveTo>
                <a:cubicBezTo>
                  <a:pt x="158824" y="71300"/>
                  <a:pt x="166074" y="63966"/>
                  <a:pt x="175069" y="63913"/>
                </a:cubicBezTo>
                <a:cubicBezTo>
                  <a:pt x="184065" y="63860"/>
                  <a:pt x="191399" y="71110"/>
                  <a:pt x="191452" y="80105"/>
                </a:cubicBezTo>
                <a:cubicBezTo>
                  <a:pt x="191505" y="89101"/>
                  <a:pt x="184255" y="96435"/>
                  <a:pt x="175260" y="96488"/>
                </a:cubicBezTo>
                <a:cubicBezTo>
                  <a:pt x="175228" y="96488"/>
                  <a:pt x="175196" y="96488"/>
                  <a:pt x="175165" y="96488"/>
                </a:cubicBezTo>
                <a:cubicBezTo>
                  <a:pt x="166264" y="96438"/>
                  <a:pt x="159032" y="89290"/>
                  <a:pt x="158877" y="80391"/>
                </a:cubicBezTo>
                <a:close/>
                <a:moveTo>
                  <a:pt x="110014" y="80296"/>
                </a:moveTo>
                <a:cubicBezTo>
                  <a:pt x="109961" y="71300"/>
                  <a:pt x="117211" y="63966"/>
                  <a:pt x="126206" y="63913"/>
                </a:cubicBezTo>
                <a:cubicBezTo>
                  <a:pt x="135201" y="63860"/>
                  <a:pt x="142536" y="71110"/>
                  <a:pt x="142589" y="80105"/>
                </a:cubicBezTo>
                <a:cubicBezTo>
                  <a:pt x="142641" y="89101"/>
                  <a:pt x="135392" y="96435"/>
                  <a:pt x="126396" y="96488"/>
                </a:cubicBezTo>
                <a:cubicBezTo>
                  <a:pt x="126365" y="96488"/>
                  <a:pt x="126333" y="96488"/>
                  <a:pt x="126301" y="96488"/>
                </a:cubicBezTo>
                <a:cubicBezTo>
                  <a:pt x="117401" y="96438"/>
                  <a:pt x="110169" y="89290"/>
                  <a:pt x="110014" y="80391"/>
                </a:cubicBezTo>
                <a:close/>
                <a:moveTo>
                  <a:pt x="61246" y="80296"/>
                </a:moveTo>
                <a:cubicBezTo>
                  <a:pt x="61193" y="71300"/>
                  <a:pt x="68443" y="63966"/>
                  <a:pt x="77438" y="63913"/>
                </a:cubicBezTo>
                <a:cubicBezTo>
                  <a:pt x="86434" y="63861"/>
                  <a:pt x="93768" y="71110"/>
                  <a:pt x="93821" y="80106"/>
                </a:cubicBezTo>
                <a:cubicBezTo>
                  <a:pt x="93873" y="89101"/>
                  <a:pt x="86624" y="96436"/>
                  <a:pt x="77628" y="96488"/>
                </a:cubicBezTo>
                <a:cubicBezTo>
                  <a:pt x="77565" y="96489"/>
                  <a:pt x="77502" y="96489"/>
                  <a:pt x="77438" y="96488"/>
                </a:cubicBezTo>
                <a:cubicBezTo>
                  <a:pt x="68554" y="96437"/>
                  <a:pt x="61350" y="89275"/>
                  <a:pt x="61246" y="80391"/>
                </a:cubicBezTo>
                <a:close/>
                <a:moveTo>
                  <a:pt x="780860" y="413099"/>
                </a:moveTo>
                <a:lnTo>
                  <a:pt x="752285" y="413099"/>
                </a:lnTo>
                <a:cubicBezTo>
                  <a:pt x="752654" y="364881"/>
                  <a:pt x="713920" y="325464"/>
                  <a:pt x="665702" y="324993"/>
                </a:cubicBezTo>
                <a:lnTo>
                  <a:pt x="665702" y="296418"/>
                </a:lnTo>
                <a:cubicBezTo>
                  <a:pt x="729679" y="296942"/>
                  <a:pt x="781177" y="349121"/>
                  <a:pt x="780860" y="4130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7" name="Google Shape;277;p21"/>
          <p:cNvGraphicFramePr/>
          <p:nvPr/>
        </p:nvGraphicFramePr>
        <p:xfrm>
          <a:off x="410850" y="1668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{CE79A3B7-4F4B-4157-80E2-B288EDD79117}</a:tableStyleId>
              </a:tblPr>
              <a:tblGrid>
                <a:gridCol w="1462650"/>
                <a:gridCol w="3032325"/>
                <a:gridCol w="3995525"/>
              </a:tblGrid>
              <a:tr h="3047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Solution </a:t>
                      </a: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Dimensions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What to Analyze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Why It Matters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</a:tr>
              <a:tr h="491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Product Capabilities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Core features, functionality depth, modularity, and extensibility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Understanding how well the solution addresses buyer needs and where functional gaps may exist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User Experience (UX)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Interface design, ease of use, onboarding simplicity, mobile responsiveness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Poor UX can lead to user friction, low adoption, and lost deals—even with strong product functionality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Technology &amp; Integrations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API support, compatibility with 3rd-party tools, deployment flexibility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Buyers want solutions that fit into existing systems and can scale without costly custom development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Pricing &amp; Licensing Model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Cost structure, pricing transparency, flexibility, and TCO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solution’s cost competitiveness and pricing clarity can directly influence buyer decisions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2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Support &amp; Services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Onboarding support, customer success model, technical documentation, training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critical factor in long-term satisfaction, reducing churn, and influencing decisions post-sale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2"/>
          <p:cNvSpPr txBox="1"/>
          <p:nvPr>
            <p:ph type="title"/>
          </p:nvPr>
        </p:nvSpPr>
        <p:spPr>
          <a:xfrm>
            <a:off x="311700" y="445025"/>
            <a:ext cx="628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Analyze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D4FD"/>
                </a:solidFill>
              </a:rPr>
              <a:t>Synthesize data into patterns and trends. Identify threats, gaps, and positioning shifts.</a:t>
            </a:r>
            <a:endParaRPr sz="1800">
              <a:solidFill>
                <a:srgbClr val="22D4FD"/>
              </a:solidFill>
            </a:endParaRPr>
          </a:p>
        </p:txBody>
      </p:sp>
      <p:grpSp>
        <p:nvGrpSpPr>
          <p:cNvPr id="283" name="Google Shape;283;p22"/>
          <p:cNvGrpSpPr/>
          <p:nvPr/>
        </p:nvGrpSpPr>
        <p:grpSpPr>
          <a:xfrm>
            <a:off x="8055445" y="218365"/>
            <a:ext cx="845884" cy="1026016"/>
            <a:chOff x="0" y="-41275"/>
            <a:chExt cx="698500" cy="846967"/>
          </a:xfrm>
        </p:grpSpPr>
        <p:sp>
          <p:nvSpPr>
            <p:cNvPr id="284" name="Google Shape;284;p22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2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22"/>
          <p:cNvSpPr/>
          <p:nvPr/>
        </p:nvSpPr>
        <p:spPr>
          <a:xfrm>
            <a:off x="8261419" y="612346"/>
            <a:ext cx="433932" cy="312815"/>
          </a:xfrm>
          <a:custGeom>
            <a:rect b="b" l="l" r="r" t="t"/>
            <a:pathLst>
              <a:path extrusionOk="0" h="658558" w="913542">
                <a:moveTo>
                  <a:pt x="913543" y="638461"/>
                </a:moveTo>
                <a:lnTo>
                  <a:pt x="802386" y="526352"/>
                </a:lnTo>
                <a:cubicBezTo>
                  <a:pt x="869759" y="452522"/>
                  <a:pt x="864526" y="338055"/>
                  <a:pt x="790696" y="270681"/>
                </a:cubicBezTo>
                <a:cubicBezTo>
                  <a:pt x="788300" y="268495"/>
                  <a:pt x="785846" y="266373"/>
                  <a:pt x="783336" y="264319"/>
                </a:cubicBezTo>
                <a:lnTo>
                  <a:pt x="783336" y="14288"/>
                </a:lnTo>
                <a:lnTo>
                  <a:pt x="769049" y="0"/>
                </a:lnTo>
                <a:lnTo>
                  <a:pt x="14288" y="0"/>
                </a:lnTo>
                <a:lnTo>
                  <a:pt x="0" y="14288"/>
                </a:lnTo>
                <a:lnTo>
                  <a:pt x="0" y="570833"/>
                </a:lnTo>
                <a:lnTo>
                  <a:pt x="14288" y="585121"/>
                </a:lnTo>
                <a:lnTo>
                  <a:pt x="665798" y="585121"/>
                </a:lnTo>
                <a:lnTo>
                  <a:pt x="670179" y="585121"/>
                </a:lnTo>
                <a:cubicBezTo>
                  <a:pt x="710804" y="585238"/>
                  <a:pt x="750240" y="571420"/>
                  <a:pt x="781907" y="545973"/>
                </a:cubicBezTo>
                <a:lnTo>
                  <a:pt x="893540" y="658559"/>
                </a:lnTo>
                <a:close/>
                <a:moveTo>
                  <a:pt x="754380" y="28861"/>
                </a:moveTo>
                <a:lnTo>
                  <a:pt x="754380" y="131350"/>
                </a:lnTo>
                <a:lnTo>
                  <a:pt x="28575" y="131350"/>
                </a:lnTo>
                <a:lnTo>
                  <a:pt x="28575" y="28575"/>
                </a:lnTo>
                <a:close/>
                <a:moveTo>
                  <a:pt x="46101" y="556546"/>
                </a:moveTo>
                <a:lnTo>
                  <a:pt x="97250" y="480346"/>
                </a:lnTo>
                <a:cubicBezTo>
                  <a:pt x="101373" y="481842"/>
                  <a:pt x="105723" y="482616"/>
                  <a:pt x="110109" y="482632"/>
                </a:cubicBezTo>
                <a:cubicBezTo>
                  <a:pt x="125390" y="482603"/>
                  <a:pt x="139306" y="473831"/>
                  <a:pt x="145923" y="460057"/>
                </a:cubicBezTo>
                <a:lnTo>
                  <a:pt x="207836" y="470535"/>
                </a:lnTo>
                <a:cubicBezTo>
                  <a:pt x="215178" y="491262"/>
                  <a:pt x="237933" y="502112"/>
                  <a:pt x="258660" y="494769"/>
                </a:cubicBezTo>
                <a:cubicBezTo>
                  <a:pt x="274635" y="489110"/>
                  <a:pt x="285277" y="473957"/>
                  <a:pt x="285179" y="457010"/>
                </a:cubicBezTo>
                <a:cubicBezTo>
                  <a:pt x="285152" y="447074"/>
                  <a:pt x="281376" y="437516"/>
                  <a:pt x="274606" y="430244"/>
                </a:cubicBezTo>
                <a:lnTo>
                  <a:pt x="308515" y="358997"/>
                </a:lnTo>
                <a:cubicBezTo>
                  <a:pt x="309815" y="359091"/>
                  <a:pt x="311120" y="359091"/>
                  <a:pt x="312420" y="358997"/>
                </a:cubicBezTo>
                <a:cubicBezTo>
                  <a:pt x="334409" y="359050"/>
                  <a:pt x="352277" y="341267"/>
                  <a:pt x="352330" y="319278"/>
                </a:cubicBezTo>
                <a:cubicBezTo>
                  <a:pt x="352330" y="319215"/>
                  <a:pt x="352330" y="319151"/>
                  <a:pt x="352330" y="319088"/>
                </a:cubicBezTo>
                <a:cubicBezTo>
                  <a:pt x="352330" y="317945"/>
                  <a:pt x="352330" y="316802"/>
                  <a:pt x="352330" y="315563"/>
                </a:cubicBezTo>
                <a:lnTo>
                  <a:pt x="432435" y="278225"/>
                </a:lnTo>
                <a:lnTo>
                  <a:pt x="411575" y="327851"/>
                </a:lnTo>
                <a:lnTo>
                  <a:pt x="437960" y="338900"/>
                </a:lnTo>
                <a:lnTo>
                  <a:pt x="472535" y="256508"/>
                </a:lnTo>
                <a:lnTo>
                  <a:pt x="464725" y="237458"/>
                </a:lnTo>
                <a:lnTo>
                  <a:pt x="386334" y="205550"/>
                </a:lnTo>
                <a:lnTo>
                  <a:pt x="375571" y="232029"/>
                </a:lnTo>
                <a:lnTo>
                  <a:pt x="422434" y="251079"/>
                </a:lnTo>
                <a:lnTo>
                  <a:pt x="339757" y="289179"/>
                </a:lnTo>
                <a:cubicBezTo>
                  <a:pt x="323646" y="274292"/>
                  <a:pt x="298516" y="275284"/>
                  <a:pt x="283629" y="291395"/>
                </a:cubicBezTo>
                <a:cubicBezTo>
                  <a:pt x="276854" y="298728"/>
                  <a:pt x="273088" y="308342"/>
                  <a:pt x="273082" y="318326"/>
                </a:cubicBezTo>
                <a:cubicBezTo>
                  <a:pt x="273088" y="328218"/>
                  <a:pt x="276830" y="337744"/>
                  <a:pt x="283559" y="344996"/>
                </a:cubicBezTo>
                <a:lnTo>
                  <a:pt x="249650" y="416814"/>
                </a:lnTo>
                <a:cubicBezTo>
                  <a:pt x="248317" y="416814"/>
                  <a:pt x="247174" y="416814"/>
                  <a:pt x="245840" y="416814"/>
                </a:cubicBezTo>
                <a:cubicBezTo>
                  <a:pt x="229725" y="416833"/>
                  <a:pt x="215194" y="426520"/>
                  <a:pt x="208979" y="441389"/>
                </a:cubicBezTo>
                <a:lnTo>
                  <a:pt x="148685" y="431102"/>
                </a:lnTo>
                <a:cubicBezTo>
                  <a:pt x="142429" y="410076"/>
                  <a:pt x="120314" y="398103"/>
                  <a:pt x="99288" y="404359"/>
                </a:cubicBezTo>
                <a:cubicBezTo>
                  <a:pt x="78263" y="410615"/>
                  <a:pt x="66290" y="432731"/>
                  <a:pt x="72546" y="453756"/>
                </a:cubicBezTo>
                <a:cubicBezTo>
                  <a:pt x="73354" y="456474"/>
                  <a:pt x="74452" y="459097"/>
                  <a:pt x="75819" y="461582"/>
                </a:cubicBezTo>
                <a:lnTo>
                  <a:pt x="28575" y="531400"/>
                </a:lnTo>
                <a:lnTo>
                  <a:pt x="28575" y="159925"/>
                </a:lnTo>
                <a:lnTo>
                  <a:pt x="754380" y="159925"/>
                </a:lnTo>
                <a:lnTo>
                  <a:pt x="754380" y="245650"/>
                </a:lnTo>
                <a:cubicBezTo>
                  <a:pt x="728508" y="231698"/>
                  <a:pt x="699573" y="224398"/>
                  <a:pt x="670179" y="224409"/>
                </a:cubicBezTo>
                <a:cubicBezTo>
                  <a:pt x="570240" y="225903"/>
                  <a:pt x="490435" y="308130"/>
                  <a:pt x="491929" y="408068"/>
                </a:cubicBezTo>
                <a:cubicBezTo>
                  <a:pt x="492824" y="467999"/>
                  <a:pt x="523335" y="523599"/>
                  <a:pt x="573405" y="556546"/>
                </a:cubicBezTo>
                <a:close/>
                <a:moveTo>
                  <a:pt x="667703" y="556546"/>
                </a:moveTo>
                <a:lnTo>
                  <a:pt x="665798" y="556546"/>
                </a:lnTo>
                <a:cubicBezTo>
                  <a:pt x="584795" y="555336"/>
                  <a:pt x="520110" y="488689"/>
                  <a:pt x="521320" y="407686"/>
                </a:cubicBezTo>
                <a:cubicBezTo>
                  <a:pt x="522529" y="326684"/>
                  <a:pt x="589176" y="261999"/>
                  <a:pt x="670179" y="263209"/>
                </a:cubicBezTo>
                <a:cubicBezTo>
                  <a:pt x="751182" y="264418"/>
                  <a:pt x="815867" y="331065"/>
                  <a:pt x="814657" y="412068"/>
                </a:cubicBezTo>
                <a:cubicBezTo>
                  <a:pt x="813472" y="491365"/>
                  <a:pt x="749476" y="555361"/>
                  <a:pt x="670179" y="556546"/>
                </a:cubicBezTo>
                <a:close/>
                <a:moveTo>
                  <a:pt x="158877" y="80296"/>
                </a:moveTo>
                <a:cubicBezTo>
                  <a:pt x="158824" y="71300"/>
                  <a:pt x="166074" y="63966"/>
                  <a:pt x="175069" y="63913"/>
                </a:cubicBezTo>
                <a:cubicBezTo>
                  <a:pt x="184065" y="63860"/>
                  <a:pt x="191399" y="71110"/>
                  <a:pt x="191452" y="80105"/>
                </a:cubicBezTo>
                <a:cubicBezTo>
                  <a:pt x="191505" y="89101"/>
                  <a:pt x="184255" y="96435"/>
                  <a:pt x="175260" y="96488"/>
                </a:cubicBezTo>
                <a:cubicBezTo>
                  <a:pt x="175228" y="96488"/>
                  <a:pt x="175196" y="96488"/>
                  <a:pt x="175165" y="96488"/>
                </a:cubicBezTo>
                <a:cubicBezTo>
                  <a:pt x="166264" y="96438"/>
                  <a:pt x="159032" y="89290"/>
                  <a:pt x="158877" y="80391"/>
                </a:cubicBezTo>
                <a:close/>
                <a:moveTo>
                  <a:pt x="110014" y="80296"/>
                </a:moveTo>
                <a:cubicBezTo>
                  <a:pt x="109961" y="71300"/>
                  <a:pt x="117211" y="63966"/>
                  <a:pt x="126206" y="63913"/>
                </a:cubicBezTo>
                <a:cubicBezTo>
                  <a:pt x="135201" y="63860"/>
                  <a:pt x="142536" y="71110"/>
                  <a:pt x="142589" y="80105"/>
                </a:cubicBezTo>
                <a:cubicBezTo>
                  <a:pt x="142641" y="89101"/>
                  <a:pt x="135392" y="96435"/>
                  <a:pt x="126396" y="96488"/>
                </a:cubicBezTo>
                <a:cubicBezTo>
                  <a:pt x="126365" y="96488"/>
                  <a:pt x="126333" y="96488"/>
                  <a:pt x="126301" y="96488"/>
                </a:cubicBezTo>
                <a:cubicBezTo>
                  <a:pt x="117401" y="96438"/>
                  <a:pt x="110169" y="89290"/>
                  <a:pt x="110014" y="80391"/>
                </a:cubicBezTo>
                <a:close/>
                <a:moveTo>
                  <a:pt x="61246" y="80296"/>
                </a:moveTo>
                <a:cubicBezTo>
                  <a:pt x="61193" y="71300"/>
                  <a:pt x="68443" y="63966"/>
                  <a:pt x="77438" y="63913"/>
                </a:cubicBezTo>
                <a:cubicBezTo>
                  <a:pt x="86434" y="63861"/>
                  <a:pt x="93768" y="71110"/>
                  <a:pt x="93821" y="80106"/>
                </a:cubicBezTo>
                <a:cubicBezTo>
                  <a:pt x="93873" y="89101"/>
                  <a:pt x="86624" y="96436"/>
                  <a:pt x="77628" y="96488"/>
                </a:cubicBezTo>
                <a:cubicBezTo>
                  <a:pt x="77565" y="96489"/>
                  <a:pt x="77502" y="96489"/>
                  <a:pt x="77438" y="96488"/>
                </a:cubicBezTo>
                <a:cubicBezTo>
                  <a:pt x="68554" y="96437"/>
                  <a:pt x="61350" y="89275"/>
                  <a:pt x="61246" y="80391"/>
                </a:cubicBezTo>
                <a:close/>
                <a:moveTo>
                  <a:pt x="780860" y="413099"/>
                </a:moveTo>
                <a:lnTo>
                  <a:pt x="752285" y="413099"/>
                </a:lnTo>
                <a:cubicBezTo>
                  <a:pt x="752654" y="364881"/>
                  <a:pt x="713920" y="325464"/>
                  <a:pt x="665702" y="324993"/>
                </a:cubicBezTo>
                <a:lnTo>
                  <a:pt x="665702" y="296418"/>
                </a:lnTo>
                <a:cubicBezTo>
                  <a:pt x="729679" y="296942"/>
                  <a:pt x="781177" y="349121"/>
                  <a:pt x="780860" y="4130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87" name="Google Shape;287;p22"/>
          <p:cNvGraphicFramePr/>
          <p:nvPr/>
        </p:nvGraphicFramePr>
        <p:xfrm>
          <a:off x="410850" y="1668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{CE79A3B7-4F4B-4157-80E2-B288EDD79117}</a:tableStyleId>
              </a:tblPr>
              <a:tblGrid>
                <a:gridCol w="1462650"/>
                <a:gridCol w="3032325"/>
                <a:gridCol w="3995525"/>
              </a:tblGrid>
              <a:tr h="302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GTM </a:t>
                      </a: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Dimensions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What to Analyze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Why It Matters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</a:tr>
              <a:tr h="456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Target Market Segments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Industry focus, company size, use case specialization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Identifies how well the vendor aligns with your ICP (ideal customer profile) or overlaps with yours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Go-to-Market Strategy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Sales channels, partner ecosystems, customer acquisition approach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Helps you understand how aggressively and through what means a competitor is trying to grow market share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6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Customer Base &amp; Adoption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Size and type of existing customers, notable logos, retention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Gauges market traction, brand trust, and relevance to target buyers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Reputation &amp; Brand Perception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Customer sentiment, peer reviews, analyst reports, social proof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Indicates market trustworthiness, mindshare, and potential objections or advantages based on perception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5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Innovation Velocity</a:t>
                      </a:r>
                      <a:endParaRPr b="1"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Product update frequency, roadmap transparency, responsiveness to trends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Fast-moving markets demand continual innovation—this reveals adaptability and future competitiveness</a:t>
                      </a:r>
                      <a:endParaRPr sz="8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499B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23"/>
          <p:cNvGrpSpPr/>
          <p:nvPr/>
        </p:nvGrpSpPr>
        <p:grpSpPr>
          <a:xfrm>
            <a:off x="8055445" y="218365"/>
            <a:ext cx="845884" cy="1026016"/>
            <a:chOff x="0" y="-41275"/>
            <a:chExt cx="698500" cy="846967"/>
          </a:xfrm>
        </p:grpSpPr>
        <p:sp>
          <p:nvSpPr>
            <p:cNvPr id="293" name="Google Shape;293;p23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23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5" name="Google Shape;295;p23"/>
          <p:cNvSpPr txBox="1"/>
          <p:nvPr>
            <p:ph type="title"/>
          </p:nvPr>
        </p:nvSpPr>
        <p:spPr>
          <a:xfrm>
            <a:off x="311700" y="445025"/>
            <a:ext cx="633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Deliver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D4FD"/>
                </a:solidFill>
              </a:rPr>
              <a:t>Package insights through battlecards, newsletters, SWOTs, debriefs, and training sessions, then tailor to the audience.</a:t>
            </a:r>
            <a:endParaRPr sz="1800">
              <a:solidFill>
                <a:srgbClr val="22D4FD"/>
              </a:solidFill>
            </a:endParaRPr>
          </a:p>
        </p:txBody>
      </p:sp>
      <p:sp>
        <p:nvSpPr>
          <p:cNvPr id="296" name="Google Shape;296;p23"/>
          <p:cNvSpPr/>
          <p:nvPr/>
        </p:nvSpPr>
        <p:spPr>
          <a:xfrm>
            <a:off x="8261222" y="549829"/>
            <a:ext cx="434340" cy="363081"/>
          </a:xfrm>
          <a:custGeom>
            <a:rect b="b" l="l" r="r" t="t"/>
            <a:pathLst>
              <a:path extrusionOk="0" h="764381" w="914400">
                <a:moveTo>
                  <a:pt x="900113" y="91250"/>
                </a:moveTo>
                <a:lnTo>
                  <a:pt x="822388" y="91250"/>
                </a:lnTo>
                <a:lnTo>
                  <a:pt x="822388" y="13716"/>
                </a:lnTo>
                <a:lnTo>
                  <a:pt x="804101" y="0"/>
                </a:lnTo>
                <a:lnTo>
                  <a:pt x="457200" y="100775"/>
                </a:lnTo>
                <a:lnTo>
                  <a:pt x="110300" y="0"/>
                </a:lnTo>
                <a:lnTo>
                  <a:pt x="92012" y="13716"/>
                </a:lnTo>
                <a:lnTo>
                  <a:pt x="92012" y="91250"/>
                </a:lnTo>
                <a:lnTo>
                  <a:pt x="14288" y="91250"/>
                </a:lnTo>
                <a:lnTo>
                  <a:pt x="0" y="105823"/>
                </a:lnTo>
                <a:lnTo>
                  <a:pt x="0" y="750094"/>
                </a:lnTo>
                <a:lnTo>
                  <a:pt x="14288" y="764381"/>
                </a:lnTo>
                <a:lnTo>
                  <a:pt x="900113" y="764381"/>
                </a:lnTo>
                <a:lnTo>
                  <a:pt x="914400" y="750094"/>
                </a:lnTo>
                <a:lnTo>
                  <a:pt x="914400" y="105823"/>
                </a:lnTo>
                <a:close/>
                <a:moveTo>
                  <a:pt x="455390" y="215646"/>
                </a:moveTo>
                <a:cubicBezTo>
                  <a:pt x="562863" y="215646"/>
                  <a:pt x="649986" y="302770"/>
                  <a:pt x="649986" y="410242"/>
                </a:cubicBezTo>
                <a:cubicBezTo>
                  <a:pt x="649985" y="517714"/>
                  <a:pt x="562862" y="604838"/>
                  <a:pt x="455390" y="604838"/>
                </a:cubicBezTo>
                <a:cubicBezTo>
                  <a:pt x="348066" y="604837"/>
                  <a:pt x="261005" y="517946"/>
                  <a:pt x="260795" y="410623"/>
                </a:cubicBezTo>
                <a:cubicBezTo>
                  <a:pt x="260637" y="303098"/>
                  <a:pt x="347675" y="215804"/>
                  <a:pt x="455200" y="215646"/>
                </a:cubicBezTo>
                <a:cubicBezTo>
                  <a:pt x="455263" y="215646"/>
                  <a:pt x="455327" y="215646"/>
                  <a:pt x="455390" y="215646"/>
                </a:cubicBezTo>
                <a:close/>
                <a:moveTo>
                  <a:pt x="471488" y="632651"/>
                </a:moveTo>
                <a:cubicBezTo>
                  <a:pt x="594347" y="623478"/>
                  <a:pt x="686508" y="516445"/>
                  <a:pt x="677336" y="393586"/>
                </a:cubicBezTo>
                <a:cubicBezTo>
                  <a:pt x="669115" y="283483"/>
                  <a:pt x="581590" y="195958"/>
                  <a:pt x="471488" y="187738"/>
                </a:cubicBezTo>
                <a:lnTo>
                  <a:pt x="471488" y="126397"/>
                </a:lnTo>
                <a:lnTo>
                  <a:pt x="793813" y="32766"/>
                </a:lnTo>
                <a:lnTo>
                  <a:pt x="793813" y="626078"/>
                </a:lnTo>
                <a:lnTo>
                  <a:pt x="471488" y="730187"/>
                </a:lnTo>
                <a:close/>
                <a:moveTo>
                  <a:pt x="120587" y="32576"/>
                </a:moveTo>
                <a:lnTo>
                  <a:pt x="442913" y="126397"/>
                </a:lnTo>
                <a:lnTo>
                  <a:pt x="442913" y="187452"/>
                </a:lnTo>
                <a:cubicBezTo>
                  <a:pt x="319895" y="194185"/>
                  <a:pt x="225629" y="299368"/>
                  <a:pt x="232362" y="422385"/>
                </a:cubicBezTo>
                <a:cubicBezTo>
                  <a:pt x="238580" y="535994"/>
                  <a:pt x="329304" y="626718"/>
                  <a:pt x="442913" y="632936"/>
                </a:cubicBezTo>
                <a:lnTo>
                  <a:pt x="442913" y="730187"/>
                </a:lnTo>
                <a:lnTo>
                  <a:pt x="120587" y="626078"/>
                </a:lnTo>
                <a:close/>
                <a:moveTo>
                  <a:pt x="28575" y="119825"/>
                </a:moveTo>
                <a:lnTo>
                  <a:pt x="92012" y="119825"/>
                </a:lnTo>
                <a:lnTo>
                  <a:pt x="92012" y="636556"/>
                </a:lnTo>
                <a:lnTo>
                  <a:pt x="101537" y="650177"/>
                </a:lnTo>
                <a:lnTo>
                  <a:pt x="366046" y="735902"/>
                </a:lnTo>
                <a:lnTo>
                  <a:pt x="28575" y="735902"/>
                </a:lnTo>
                <a:close/>
                <a:moveTo>
                  <a:pt x="885825" y="735521"/>
                </a:moveTo>
                <a:lnTo>
                  <a:pt x="547973" y="735521"/>
                </a:lnTo>
                <a:lnTo>
                  <a:pt x="812483" y="649796"/>
                </a:lnTo>
                <a:lnTo>
                  <a:pt x="822008" y="636175"/>
                </a:lnTo>
                <a:lnTo>
                  <a:pt x="822008" y="119825"/>
                </a:lnTo>
                <a:lnTo>
                  <a:pt x="885825" y="119825"/>
                </a:lnTo>
                <a:close/>
                <a:moveTo>
                  <a:pt x="587121" y="415957"/>
                </a:moveTo>
                <a:lnTo>
                  <a:pt x="384048" y="522065"/>
                </a:lnTo>
                <a:lnTo>
                  <a:pt x="384048" y="30984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3"/>
          <p:cNvSpPr txBox="1"/>
          <p:nvPr/>
        </p:nvSpPr>
        <p:spPr>
          <a:xfrm>
            <a:off x="4083725" y="2629175"/>
            <a:ext cx="3282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08CBFF"/>
                </a:solidFill>
                <a:latin typeface="Verdana"/>
                <a:ea typeface="Verdana"/>
                <a:cs typeface="Verdana"/>
                <a:sym typeface="Verdana"/>
              </a:rPr>
              <a:t>Our Company Differentiators</a:t>
            </a:r>
            <a:r>
              <a:rPr b="1" lang="en" sz="1000">
                <a:solidFill>
                  <a:srgbClr val="08CBF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b="1" sz="1000">
              <a:solidFill>
                <a:srgbClr val="08CB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Key points on how we compare to each competitor, including internal and external-facing assets.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8" name="Google Shape;298;p23"/>
          <p:cNvSpPr txBox="1"/>
          <p:nvPr/>
        </p:nvSpPr>
        <p:spPr>
          <a:xfrm>
            <a:off x="4497426" y="3426200"/>
            <a:ext cx="27654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1499BD"/>
                </a:solidFill>
                <a:latin typeface="Verdana"/>
                <a:ea typeface="Verdana"/>
                <a:cs typeface="Verdana"/>
                <a:sym typeface="Verdana"/>
              </a:rPr>
              <a:t>Land Mines</a:t>
            </a:r>
            <a:r>
              <a:rPr b="1" lang="en" sz="1000">
                <a:solidFill>
                  <a:srgbClr val="1499BD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b="1" sz="1000">
              <a:solidFill>
                <a:srgbClr val="1499B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Key points to bring up when we compete during a sales cycle.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9" name="Google Shape;299;p23"/>
          <p:cNvSpPr txBox="1"/>
          <p:nvPr/>
        </p:nvSpPr>
        <p:spPr>
          <a:xfrm>
            <a:off x="4960625" y="4223225"/>
            <a:ext cx="3282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Competitor Deep Dive</a:t>
            </a:r>
            <a:endParaRPr b="1"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Full battle cards on Tier 1 competitors with in-depth research and information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0" name="Google Shape;300;p23"/>
          <p:cNvSpPr txBox="1"/>
          <p:nvPr/>
        </p:nvSpPr>
        <p:spPr>
          <a:xfrm>
            <a:off x="3753625" y="1806625"/>
            <a:ext cx="28200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9FEBFF"/>
                </a:solidFill>
                <a:latin typeface="Verdana"/>
                <a:ea typeface="Verdana"/>
                <a:cs typeface="Verdana"/>
                <a:sym typeface="Verdana"/>
              </a:rPr>
              <a:t>Company</a:t>
            </a:r>
            <a:r>
              <a:rPr b="1" lang="en" sz="1000">
                <a:solidFill>
                  <a:srgbClr val="9FEBFF"/>
                </a:solidFill>
                <a:latin typeface="Verdana"/>
                <a:ea typeface="Verdana"/>
                <a:cs typeface="Verdana"/>
                <a:sym typeface="Verdana"/>
              </a:rPr>
              <a:t> Profile</a:t>
            </a:r>
            <a:r>
              <a:rPr b="1" lang="en" sz="1000">
                <a:solidFill>
                  <a:srgbClr val="9FEBF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b="1" sz="1000">
              <a:solidFill>
                <a:srgbClr val="9FEB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Basic competitor info, including size, employees, active regions, etc. </a:t>
            </a:r>
            <a:endParaRPr sz="1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01" name="Google Shape;301;p23"/>
          <p:cNvGrpSpPr/>
          <p:nvPr/>
        </p:nvGrpSpPr>
        <p:grpSpPr>
          <a:xfrm>
            <a:off x="1124982" y="1612127"/>
            <a:ext cx="3719263" cy="3200226"/>
            <a:chOff x="7417100" y="8806800"/>
            <a:chExt cx="8966400" cy="7654213"/>
          </a:xfrm>
        </p:grpSpPr>
        <p:sp>
          <p:nvSpPr>
            <p:cNvPr id="302" name="Google Shape;302;p23"/>
            <p:cNvSpPr/>
            <p:nvPr/>
          </p:nvSpPr>
          <p:spPr>
            <a:xfrm>
              <a:off x="7417100" y="8806813"/>
              <a:ext cx="8966400" cy="7654200"/>
            </a:xfrm>
            <a:prstGeom prst="triangle">
              <a:avLst>
                <a:gd fmla="val 49879" name="adj"/>
              </a:avLst>
            </a:prstGeom>
            <a:solidFill>
              <a:srgbClr val="0D7C99"/>
            </a:solidFill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8555650" y="8806800"/>
              <a:ext cx="6683400" cy="5751000"/>
            </a:xfrm>
            <a:prstGeom prst="triangle">
              <a:avLst>
                <a:gd fmla="val 49879" name="adj"/>
              </a:avLst>
            </a:prstGeom>
            <a:solidFill>
              <a:srgbClr val="1499BD"/>
            </a:solidFill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9599950" y="8952725"/>
              <a:ext cx="4594800" cy="3847800"/>
            </a:xfrm>
            <a:prstGeom prst="triangle">
              <a:avLst>
                <a:gd fmla="val 49879" name="adj"/>
              </a:avLst>
            </a:prstGeom>
            <a:solidFill>
              <a:srgbClr val="08CBFF"/>
            </a:solidFill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05" name="Google Shape;305;p23"/>
            <p:cNvSpPr/>
            <p:nvPr/>
          </p:nvSpPr>
          <p:spPr>
            <a:xfrm>
              <a:off x="10640050" y="8806825"/>
              <a:ext cx="2514600" cy="2307300"/>
            </a:xfrm>
            <a:prstGeom prst="triangle">
              <a:avLst>
                <a:gd fmla="val 49879" name="adj"/>
              </a:avLst>
            </a:prstGeom>
            <a:solidFill>
              <a:srgbClr val="9FEBFF"/>
            </a:solidFill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24"/>
          <p:cNvGrpSpPr/>
          <p:nvPr/>
        </p:nvGrpSpPr>
        <p:grpSpPr>
          <a:xfrm>
            <a:off x="8055445" y="218365"/>
            <a:ext cx="845884" cy="1026016"/>
            <a:chOff x="0" y="-41275"/>
            <a:chExt cx="698500" cy="846967"/>
          </a:xfrm>
        </p:grpSpPr>
        <p:sp>
          <p:nvSpPr>
            <p:cNvPr id="311" name="Google Shape;311;p24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4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24"/>
          <p:cNvSpPr txBox="1"/>
          <p:nvPr>
            <p:ph type="title"/>
          </p:nvPr>
        </p:nvSpPr>
        <p:spPr>
          <a:xfrm>
            <a:off x="311700" y="445025"/>
            <a:ext cx="633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Deliver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D4FD"/>
                </a:solidFill>
              </a:rPr>
              <a:t>Package insights through battlecards, newsletters, SWOTs, debriefs, and training sessions, then tailor to the audience.</a:t>
            </a:r>
            <a:endParaRPr sz="1800">
              <a:solidFill>
                <a:srgbClr val="22D4FD"/>
              </a:solidFill>
            </a:endParaRPr>
          </a:p>
        </p:txBody>
      </p:sp>
      <p:sp>
        <p:nvSpPr>
          <p:cNvPr id="314" name="Google Shape;314;p24"/>
          <p:cNvSpPr/>
          <p:nvPr/>
        </p:nvSpPr>
        <p:spPr>
          <a:xfrm>
            <a:off x="8261222" y="549829"/>
            <a:ext cx="434340" cy="363081"/>
          </a:xfrm>
          <a:custGeom>
            <a:rect b="b" l="l" r="r" t="t"/>
            <a:pathLst>
              <a:path extrusionOk="0" h="764381" w="914400">
                <a:moveTo>
                  <a:pt x="900113" y="91250"/>
                </a:moveTo>
                <a:lnTo>
                  <a:pt x="822388" y="91250"/>
                </a:lnTo>
                <a:lnTo>
                  <a:pt x="822388" y="13716"/>
                </a:lnTo>
                <a:lnTo>
                  <a:pt x="804101" y="0"/>
                </a:lnTo>
                <a:lnTo>
                  <a:pt x="457200" y="100775"/>
                </a:lnTo>
                <a:lnTo>
                  <a:pt x="110300" y="0"/>
                </a:lnTo>
                <a:lnTo>
                  <a:pt x="92012" y="13716"/>
                </a:lnTo>
                <a:lnTo>
                  <a:pt x="92012" y="91250"/>
                </a:lnTo>
                <a:lnTo>
                  <a:pt x="14288" y="91250"/>
                </a:lnTo>
                <a:lnTo>
                  <a:pt x="0" y="105823"/>
                </a:lnTo>
                <a:lnTo>
                  <a:pt x="0" y="750094"/>
                </a:lnTo>
                <a:lnTo>
                  <a:pt x="14288" y="764381"/>
                </a:lnTo>
                <a:lnTo>
                  <a:pt x="900113" y="764381"/>
                </a:lnTo>
                <a:lnTo>
                  <a:pt x="914400" y="750094"/>
                </a:lnTo>
                <a:lnTo>
                  <a:pt x="914400" y="105823"/>
                </a:lnTo>
                <a:close/>
                <a:moveTo>
                  <a:pt x="455390" y="215646"/>
                </a:moveTo>
                <a:cubicBezTo>
                  <a:pt x="562863" y="215646"/>
                  <a:pt x="649986" y="302770"/>
                  <a:pt x="649986" y="410242"/>
                </a:cubicBezTo>
                <a:cubicBezTo>
                  <a:pt x="649985" y="517714"/>
                  <a:pt x="562862" y="604838"/>
                  <a:pt x="455390" y="604838"/>
                </a:cubicBezTo>
                <a:cubicBezTo>
                  <a:pt x="348066" y="604837"/>
                  <a:pt x="261005" y="517946"/>
                  <a:pt x="260795" y="410623"/>
                </a:cubicBezTo>
                <a:cubicBezTo>
                  <a:pt x="260637" y="303098"/>
                  <a:pt x="347675" y="215804"/>
                  <a:pt x="455200" y="215646"/>
                </a:cubicBezTo>
                <a:cubicBezTo>
                  <a:pt x="455263" y="215646"/>
                  <a:pt x="455327" y="215646"/>
                  <a:pt x="455390" y="215646"/>
                </a:cubicBezTo>
                <a:close/>
                <a:moveTo>
                  <a:pt x="471488" y="632651"/>
                </a:moveTo>
                <a:cubicBezTo>
                  <a:pt x="594347" y="623478"/>
                  <a:pt x="686508" y="516445"/>
                  <a:pt x="677336" y="393586"/>
                </a:cubicBezTo>
                <a:cubicBezTo>
                  <a:pt x="669115" y="283483"/>
                  <a:pt x="581590" y="195958"/>
                  <a:pt x="471488" y="187738"/>
                </a:cubicBezTo>
                <a:lnTo>
                  <a:pt x="471488" y="126397"/>
                </a:lnTo>
                <a:lnTo>
                  <a:pt x="793813" y="32766"/>
                </a:lnTo>
                <a:lnTo>
                  <a:pt x="793813" y="626078"/>
                </a:lnTo>
                <a:lnTo>
                  <a:pt x="471488" y="730187"/>
                </a:lnTo>
                <a:close/>
                <a:moveTo>
                  <a:pt x="120587" y="32576"/>
                </a:moveTo>
                <a:lnTo>
                  <a:pt x="442913" y="126397"/>
                </a:lnTo>
                <a:lnTo>
                  <a:pt x="442913" y="187452"/>
                </a:lnTo>
                <a:cubicBezTo>
                  <a:pt x="319895" y="194185"/>
                  <a:pt x="225629" y="299368"/>
                  <a:pt x="232362" y="422385"/>
                </a:cubicBezTo>
                <a:cubicBezTo>
                  <a:pt x="238580" y="535994"/>
                  <a:pt x="329304" y="626718"/>
                  <a:pt x="442913" y="632936"/>
                </a:cubicBezTo>
                <a:lnTo>
                  <a:pt x="442913" y="730187"/>
                </a:lnTo>
                <a:lnTo>
                  <a:pt x="120587" y="626078"/>
                </a:lnTo>
                <a:close/>
                <a:moveTo>
                  <a:pt x="28575" y="119825"/>
                </a:moveTo>
                <a:lnTo>
                  <a:pt x="92012" y="119825"/>
                </a:lnTo>
                <a:lnTo>
                  <a:pt x="92012" y="636556"/>
                </a:lnTo>
                <a:lnTo>
                  <a:pt x="101537" y="650177"/>
                </a:lnTo>
                <a:lnTo>
                  <a:pt x="366046" y="735902"/>
                </a:lnTo>
                <a:lnTo>
                  <a:pt x="28575" y="735902"/>
                </a:lnTo>
                <a:close/>
                <a:moveTo>
                  <a:pt x="885825" y="735521"/>
                </a:moveTo>
                <a:lnTo>
                  <a:pt x="547973" y="735521"/>
                </a:lnTo>
                <a:lnTo>
                  <a:pt x="812483" y="649796"/>
                </a:lnTo>
                <a:lnTo>
                  <a:pt x="822008" y="636175"/>
                </a:lnTo>
                <a:lnTo>
                  <a:pt x="822008" y="119825"/>
                </a:lnTo>
                <a:lnTo>
                  <a:pt x="885825" y="119825"/>
                </a:lnTo>
                <a:close/>
                <a:moveTo>
                  <a:pt x="587121" y="415957"/>
                </a:moveTo>
                <a:lnTo>
                  <a:pt x="384048" y="522065"/>
                </a:lnTo>
                <a:lnTo>
                  <a:pt x="384048" y="30984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4"/>
          <p:cNvSpPr txBox="1"/>
          <p:nvPr/>
        </p:nvSpPr>
        <p:spPr>
          <a:xfrm>
            <a:off x="585850" y="1874325"/>
            <a:ext cx="3756600" cy="7758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Competitive Landscape</a:t>
            </a:r>
            <a:endParaRPr b="1" sz="1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Overview of competitive position 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compared to Tier 1 competitors in 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 single view 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6" name="Google Shape;316;p24"/>
          <p:cNvSpPr txBox="1"/>
          <p:nvPr/>
        </p:nvSpPr>
        <p:spPr>
          <a:xfrm>
            <a:off x="585775" y="2806600"/>
            <a:ext cx="3756600" cy="7758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Battle Cards</a:t>
            </a:r>
            <a:endParaRPr b="1" sz="12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Detailed assessment of Tier 1 competitors, including strengths, weaknesses, and how we win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7" name="Google Shape;317;p24"/>
          <p:cNvSpPr txBox="1"/>
          <p:nvPr/>
        </p:nvSpPr>
        <p:spPr>
          <a:xfrm>
            <a:off x="585775" y="3738875"/>
            <a:ext cx="3756600" cy="7758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Competitive Training</a:t>
            </a:r>
            <a:endParaRPr b="1" sz="12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Recorded and live sales enablement on how to position our company and </a:t>
            </a: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solutions</a:t>
            </a: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against competition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8" name="Google Shape;318;p24"/>
          <p:cNvSpPr txBox="1"/>
          <p:nvPr/>
        </p:nvSpPr>
        <p:spPr>
          <a:xfrm>
            <a:off x="4624375" y="1874325"/>
            <a:ext cx="3756600" cy="7758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Newsletter</a:t>
            </a:r>
            <a:endParaRPr b="1" sz="12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Analysis of current market &amp; competitor movements, including why it matters to our business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9" name="Google Shape;319;p24"/>
          <p:cNvSpPr txBox="1"/>
          <p:nvPr/>
        </p:nvSpPr>
        <p:spPr>
          <a:xfrm>
            <a:off x="4624375" y="2806600"/>
            <a:ext cx="3756600" cy="7758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Thought Leadership</a:t>
            </a:r>
            <a:endParaRPr b="1" sz="12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Short- and long-form content that highlights a current event and presents our differentiated positioning 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0" name="Google Shape;320;p24"/>
          <p:cNvSpPr txBox="1"/>
          <p:nvPr/>
        </p:nvSpPr>
        <p:spPr>
          <a:xfrm>
            <a:off x="4624375" y="3738875"/>
            <a:ext cx="3756600" cy="775800"/>
          </a:xfrm>
          <a:prstGeom prst="rect">
            <a:avLst/>
          </a:prstGeom>
          <a:solidFill>
            <a:srgbClr val="FFFFFF">
              <a:alpha val="7450"/>
            </a:srgbClr>
          </a:solidFill>
          <a:ln cap="flat" cmpd="sng" w="9525">
            <a:solidFill>
              <a:srgbClr val="0097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Analyst Report Sales Briefs</a:t>
            </a:r>
            <a:endParaRPr b="1" sz="12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Summary of recent analyst reports, 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685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including our position and competitive movements </a:t>
            </a:r>
            <a:endParaRPr sz="10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1" name="Google Shape;321;p24"/>
          <p:cNvSpPr/>
          <p:nvPr/>
        </p:nvSpPr>
        <p:spPr>
          <a:xfrm>
            <a:off x="662505" y="3947289"/>
            <a:ext cx="539498" cy="358990"/>
          </a:xfrm>
          <a:custGeom>
            <a:rect b="b" l="l" r="r" t="t"/>
            <a:pathLst>
              <a:path extrusionOk="0" h="608457" w="914403">
                <a:moveTo>
                  <a:pt x="872490" y="0"/>
                </a:moveTo>
                <a:lnTo>
                  <a:pt x="216789" y="0"/>
                </a:lnTo>
                <a:cubicBezTo>
                  <a:pt x="193329" y="313"/>
                  <a:pt x="174566" y="19585"/>
                  <a:pt x="174879" y="43045"/>
                </a:cubicBezTo>
                <a:cubicBezTo>
                  <a:pt x="174879" y="43048"/>
                  <a:pt x="174879" y="43050"/>
                  <a:pt x="174879" y="43053"/>
                </a:cubicBezTo>
                <a:lnTo>
                  <a:pt x="174879" y="139637"/>
                </a:lnTo>
                <a:cubicBezTo>
                  <a:pt x="172307" y="139637"/>
                  <a:pt x="169831" y="139637"/>
                  <a:pt x="167259" y="139637"/>
                </a:cubicBezTo>
                <a:cubicBezTo>
                  <a:pt x="107290" y="139592"/>
                  <a:pt x="58638" y="188170"/>
                  <a:pt x="58593" y="248141"/>
                </a:cubicBezTo>
                <a:cubicBezTo>
                  <a:pt x="58565" y="284321"/>
                  <a:pt x="76561" y="318139"/>
                  <a:pt x="106585" y="338328"/>
                </a:cubicBezTo>
                <a:cubicBezTo>
                  <a:pt x="44291" y="356426"/>
                  <a:pt x="0" y="402431"/>
                  <a:pt x="0" y="456629"/>
                </a:cubicBezTo>
                <a:lnTo>
                  <a:pt x="0" y="594170"/>
                </a:lnTo>
                <a:lnTo>
                  <a:pt x="14288" y="608457"/>
                </a:lnTo>
                <a:lnTo>
                  <a:pt x="320326" y="608457"/>
                </a:lnTo>
                <a:lnTo>
                  <a:pt x="334613" y="594170"/>
                </a:lnTo>
                <a:lnTo>
                  <a:pt x="334613" y="516350"/>
                </a:lnTo>
                <a:lnTo>
                  <a:pt x="530352" y="516350"/>
                </a:lnTo>
                <a:lnTo>
                  <a:pt x="530352" y="579882"/>
                </a:lnTo>
                <a:lnTo>
                  <a:pt x="364046" y="579882"/>
                </a:lnTo>
                <a:lnTo>
                  <a:pt x="364046" y="608457"/>
                </a:lnTo>
                <a:lnTo>
                  <a:pt x="741331" y="608457"/>
                </a:lnTo>
                <a:lnTo>
                  <a:pt x="741331" y="579882"/>
                </a:lnTo>
                <a:lnTo>
                  <a:pt x="558927" y="579882"/>
                </a:lnTo>
                <a:lnTo>
                  <a:pt x="558927" y="516350"/>
                </a:lnTo>
                <a:lnTo>
                  <a:pt x="872490" y="516350"/>
                </a:lnTo>
                <a:cubicBezTo>
                  <a:pt x="895931" y="515984"/>
                  <a:pt x="914667" y="496739"/>
                  <a:pt x="914400" y="473297"/>
                </a:cubicBezTo>
                <a:lnTo>
                  <a:pt x="914400" y="43053"/>
                </a:lnTo>
                <a:cubicBezTo>
                  <a:pt x="914714" y="19593"/>
                  <a:pt x="895960" y="318"/>
                  <a:pt x="872500" y="0"/>
                </a:cubicBezTo>
                <a:cubicBezTo>
                  <a:pt x="872500" y="0"/>
                  <a:pt x="872490" y="0"/>
                  <a:pt x="872490" y="0"/>
                </a:cubicBezTo>
                <a:close/>
                <a:moveTo>
                  <a:pt x="87249" y="247650"/>
                </a:moveTo>
                <a:cubicBezTo>
                  <a:pt x="87197" y="203409"/>
                  <a:pt x="123018" y="167502"/>
                  <a:pt x="167259" y="167449"/>
                </a:cubicBezTo>
                <a:cubicBezTo>
                  <a:pt x="211500" y="167397"/>
                  <a:pt x="247407" y="203219"/>
                  <a:pt x="247460" y="247460"/>
                </a:cubicBezTo>
                <a:cubicBezTo>
                  <a:pt x="247512" y="291700"/>
                  <a:pt x="211690" y="327608"/>
                  <a:pt x="167450" y="327660"/>
                </a:cubicBezTo>
                <a:cubicBezTo>
                  <a:pt x="167386" y="327660"/>
                  <a:pt x="167323" y="327660"/>
                  <a:pt x="167259" y="327660"/>
                </a:cubicBezTo>
                <a:cubicBezTo>
                  <a:pt x="123204" y="327609"/>
                  <a:pt x="87459" y="291991"/>
                  <a:pt x="87249" y="247936"/>
                </a:cubicBezTo>
                <a:close/>
                <a:moveTo>
                  <a:pt x="306324" y="579596"/>
                </a:moveTo>
                <a:lnTo>
                  <a:pt x="28575" y="579596"/>
                </a:lnTo>
                <a:lnTo>
                  <a:pt x="28575" y="456629"/>
                </a:lnTo>
                <a:cubicBezTo>
                  <a:pt x="28575" y="402336"/>
                  <a:pt x="90773" y="358140"/>
                  <a:pt x="167259" y="358140"/>
                </a:cubicBezTo>
                <a:cubicBezTo>
                  <a:pt x="243745" y="358140"/>
                  <a:pt x="306038" y="401860"/>
                  <a:pt x="306038" y="456629"/>
                </a:cubicBezTo>
                <a:close/>
                <a:moveTo>
                  <a:pt x="669988" y="294704"/>
                </a:moveTo>
                <a:cubicBezTo>
                  <a:pt x="625748" y="294756"/>
                  <a:pt x="589840" y="258934"/>
                  <a:pt x="589788" y="214693"/>
                </a:cubicBezTo>
                <a:cubicBezTo>
                  <a:pt x="589736" y="170453"/>
                  <a:pt x="625557" y="134545"/>
                  <a:pt x="669798" y="134493"/>
                </a:cubicBezTo>
                <a:cubicBezTo>
                  <a:pt x="714039" y="134441"/>
                  <a:pt x="749946" y="170262"/>
                  <a:pt x="749999" y="214503"/>
                </a:cubicBezTo>
                <a:cubicBezTo>
                  <a:pt x="749999" y="214567"/>
                  <a:pt x="749999" y="214630"/>
                  <a:pt x="749999" y="214693"/>
                </a:cubicBezTo>
                <a:cubicBezTo>
                  <a:pt x="749946" y="258860"/>
                  <a:pt x="714155" y="294651"/>
                  <a:pt x="669988" y="294704"/>
                </a:cubicBezTo>
                <a:close/>
                <a:moveTo>
                  <a:pt x="808673" y="423005"/>
                </a:moveTo>
                <a:lnTo>
                  <a:pt x="808673" y="487775"/>
                </a:lnTo>
                <a:lnTo>
                  <a:pt x="531209" y="487775"/>
                </a:lnTo>
                <a:lnTo>
                  <a:pt x="531209" y="423005"/>
                </a:lnTo>
                <a:cubicBezTo>
                  <a:pt x="531209" y="368713"/>
                  <a:pt x="593503" y="324517"/>
                  <a:pt x="669988" y="324517"/>
                </a:cubicBezTo>
                <a:cubicBezTo>
                  <a:pt x="746474" y="324517"/>
                  <a:pt x="808673" y="368713"/>
                  <a:pt x="808673" y="423005"/>
                </a:cubicBezTo>
                <a:close/>
                <a:moveTo>
                  <a:pt x="885825" y="473297"/>
                </a:moveTo>
                <a:cubicBezTo>
                  <a:pt x="886092" y="480960"/>
                  <a:pt x="880148" y="487415"/>
                  <a:pt x="872490" y="487775"/>
                </a:cubicBezTo>
                <a:lnTo>
                  <a:pt x="837248" y="487775"/>
                </a:lnTo>
                <a:lnTo>
                  <a:pt x="837248" y="423005"/>
                </a:lnTo>
                <a:cubicBezTo>
                  <a:pt x="837248" y="369284"/>
                  <a:pt x="792956" y="323279"/>
                  <a:pt x="730758" y="304800"/>
                </a:cubicBezTo>
                <a:cubicBezTo>
                  <a:pt x="780520" y="271238"/>
                  <a:pt x="793653" y="203690"/>
                  <a:pt x="760091" y="153928"/>
                </a:cubicBezTo>
                <a:cubicBezTo>
                  <a:pt x="726529" y="104165"/>
                  <a:pt x="658981" y="91033"/>
                  <a:pt x="609219" y="124595"/>
                </a:cubicBezTo>
                <a:cubicBezTo>
                  <a:pt x="559457" y="158157"/>
                  <a:pt x="546324" y="225704"/>
                  <a:pt x="579886" y="275467"/>
                </a:cubicBezTo>
                <a:cubicBezTo>
                  <a:pt x="587690" y="287038"/>
                  <a:pt x="597649" y="296996"/>
                  <a:pt x="609219" y="304800"/>
                </a:cubicBezTo>
                <a:cubicBezTo>
                  <a:pt x="546926" y="323279"/>
                  <a:pt x="502634" y="369284"/>
                  <a:pt x="502634" y="423005"/>
                </a:cubicBezTo>
                <a:lnTo>
                  <a:pt x="502634" y="487775"/>
                </a:lnTo>
                <a:lnTo>
                  <a:pt x="334613" y="487775"/>
                </a:lnTo>
                <a:lnTo>
                  <a:pt x="334613" y="456629"/>
                </a:lnTo>
                <a:cubicBezTo>
                  <a:pt x="334613" y="402908"/>
                  <a:pt x="290322" y="356902"/>
                  <a:pt x="228028" y="338423"/>
                </a:cubicBezTo>
                <a:cubicBezTo>
                  <a:pt x="277723" y="304949"/>
                  <a:pt x="290872" y="237527"/>
                  <a:pt x="257398" y="187833"/>
                </a:cubicBezTo>
                <a:cubicBezTo>
                  <a:pt x="244368" y="168490"/>
                  <a:pt x="225452" y="153860"/>
                  <a:pt x="203454" y="146114"/>
                </a:cubicBezTo>
                <a:lnTo>
                  <a:pt x="203454" y="43053"/>
                </a:lnTo>
                <a:cubicBezTo>
                  <a:pt x="203184" y="35390"/>
                  <a:pt x="209130" y="28935"/>
                  <a:pt x="216789" y="28575"/>
                </a:cubicBezTo>
                <a:lnTo>
                  <a:pt x="872490" y="28575"/>
                </a:lnTo>
                <a:cubicBezTo>
                  <a:pt x="880148" y="28935"/>
                  <a:pt x="886092" y="35390"/>
                  <a:pt x="885825" y="430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4"/>
          <p:cNvSpPr/>
          <p:nvPr/>
        </p:nvSpPr>
        <p:spPr>
          <a:xfrm>
            <a:off x="746556" y="2052150"/>
            <a:ext cx="458433" cy="420148"/>
          </a:xfrm>
          <a:custGeom>
            <a:rect b="b" l="l" r="r" t="t"/>
            <a:pathLst>
              <a:path extrusionOk="0" h="840295" w="912304">
                <a:moveTo>
                  <a:pt x="898017" y="0"/>
                </a:moveTo>
                <a:lnTo>
                  <a:pt x="14288" y="0"/>
                </a:lnTo>
                <a:lnTo>
                  <a:pt x="0" y="14288"/>
                </a:lnTo>
                <a:lnTo>
                  <a:pt x="0" y="826008"/>
                </a:lnTo>
                <a:lnTo>
                  <a:pt x="14288" y="840296"/>
                </a:lnTo>
                <a:lnTo>
                  <a:pt x="898017" y="840296"/>
                </a:lnTo>
                <a:lnTo>
                  <a:pt x="912305" y="826008"/>
                </a:lnTo>
                <a:lnTo>
                  <a:pt x="912305" y="14288"/>
                </a:lnTo>
                <a:close/>
                <a:moveTo>
                  <a:pt x="883730" y="28575"/>
                </a:moveTo>
                <a:lnTo>
                  <a:pt x="883730" y="196787"/>
                </a:lnTo>
                <a:lnTo>
                  <a:pt x="28575" y="196787"/>
                </a:lnTo>
                <a:lnTo>
                  <a:pt x="28575" y="28575"/>
                </a:lnTo>
                <a:close/>
                <a:moveTo>
                  <a:pt x="28575" y="811721"/>
                </a:moveTo>
                <a:lnTo>
                  <a:pt x="28575" y="225362"/>
                </a:lnTo>
                <a:lnTo>
                  <a:pt x="883730" y="225362"/>
                </a:lnTo>
                <a:lnTo>
                  <a:pt x="883730" y="811721"/>
                </a:lnTo>
                <a:close/>
                <a:moveTo>
                  <a:pt x="820293" y="428435"/>
                </a:moveTo>
                <a:lnTo>
                  <a:pt x="820293" y="399860"/>
                </a:lnTo>
                <a:lnTo>
                  <a:pt x="616649" y="401098"/>
                </a:lnTo>
                <a:lnTo>
                  <a:pt x="615696" y="290513"/>
                </a:lnTo>
                <a:lnTo>
                  <a:pt x="587121" y="290513"/>
                </a:lnTo>
                <a:lnTo>
                  <a:pt x="588074" y="401098"/>
                </a:lnTo>
                <a:lnTo>
                  <a:pt x="322136" y="402431"/>
                </a:lnTo>
                <a:lnTo>
                  <a:pt x="321183" y="290322"/>
                </a:lnTo>
                <a:lnTo>
                  <a:pt x="292608" y="290322"/>
                </a:lnTo>
                <a:lnTo>
                  <a:pt x="293561" y="402431"/>
                </a:lnTo>
                <a:lnTo>
                  <a:pt x="84011" y="403574"/>
                </a:lnTo>
                <a:lnTo>
                  <a:pt x="84011" y="432149"/>
                </a:lnTo>
                <a:lnTo>
                  <a:pt x="293561" y="431006"/>
                </a:lnTo>
                <a:lnTo>
                  <a:pt x="295085" y="607409"/>
                </a:lnTo>
                <a:lnTo>
                  <a:pt x="83629" y="608457"/>
                </a:lnTo>
                <a:lnTo>
                  <a:pt x="83629" y="637032"/>
                </a:lnTo>
                <a:lnTo>
                  <a:pt x="295275" y="635984"/>
                </a:lnTo>
                <a:lnTo>
                  <a:pt x="296228" y="750284"/>
                </a:lnTo>
                <a:lnTo>
                  <a:pt x="324803" y="750284"/>
                </a:lnTo>
                <a:lnTo>
                  <a:pt x="323850" y="635984"/>
                </a:lnTo>
                <a:lnTo>
                  <a:pt x="589788" y="634651"/>
                </a:lnTo>
                <a:lnTo>
                  <a:pt x="590740" y="750761"/>
                </a:lnTo>
                <a:lnTo>
                  <a:pt x="619315" y="750761"/>
                </a:lnTo>
                <a:lnTo>
                  <a:pt x="618363" y="634651"/>
                </a:lnTo>
                <a:lnTo>
                  <a:pt x="820007" y="633603"/>
                </a:lnTo>
                <a:lnTo>
                  <a:pt x="820007" y="605028"/>
                </a:lnTo>
                <a:lnTo>
                  <a:pt x="618077" y="605885"/>
                </a:lnTo>
                <a:lnTo>
                  <a:pt x="616839" y="429673"/>
                </a:lnTo>
                <a:close/>
                <a:moveTo>
                  <a:pt x="589502" y="606076"/>
                </a:moveTo>
                <a:lnTo>
                  <a:pt x="323564" y="607409"/>
                </a:lnTo>
                <a:lnTo>
                  <a:pt x="322802" y="431006"/>
                </a:lnTo>
                <a:lnTo>
                  <a:pt x="588264" y="4296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3" name="Google Shape;323;p24"/>
          <p:cNvGrpSpPr/>
          <p:nvPr/>
        </p:nvGrpSpPr>
        <p:grpSpPr>
          <a:xfrm>
            <a:off x="749550" y="2956755"/>
            <a:ext cx="452442" cy="475488"/>
            <a:chOff x="3106919" y="783405"/>
            <a:chExt cx="861631" cy="914400"/>
          </a:xfrm>
        </p:grpSpPr>
        <p:sp>
          <p:nvSpPr>
            <p:cNvPr id="324" name="Google Shape;324;p24"/>
            <p:cNvSpPr/>
            <p:nvPr/>
          </p:nvSpPr>
          <p:spPr>
            <a:xfrm>
              <a:off x="3106919" y="1058582"/>
              <a:ext cx="391286" cy="429672"/>
            </a:xfrm>
            <a:custGeom>
              <a:rect b="b" l="l" r="r" t="t"/>
              <a:pathLst>
                <a:path extrusionOk="0" h="429672" w="391286">
                  <a:moveTo>
                    <a:pt x="376999" y="429673"/>
                  </a:moveTo>
                  <a:lnTo>
                    <a:pt x="391287" y="415385"/>
                  </a:lnTo>
                  <a:lnTo>
                    <a:pt x="391287" y="14288"/>
                  </a:lnTo>
                  <a:lnTo>
                    <a:pt x="376999" y="0"/>
                  </a:lnTo>
                  <a:lnTo>
                    <a:pt x="14288" y="0"/>
                  </a:lnTo>
                  <a:lnTo>
                    <a:pt x="0" y="14288"/>
                  </a:lnTo>
                  <a:lnTo>
                    <a:pt x="0" y="414909"/>
                  </a:lnTo>
                  <a:lnTo>
                    <a:pt x="14288" y="429196"/>
                  </a:lnTo>
                  <a:close/>
                  <a:moveTo>
                    <a:pt x="28575" y="28575"/>
                  </a:moveTo>
                  <a:lnTo>
                    <a:pt x="362712" y="28575"/>
                  </a:lnTo>
                  <a:lnTo>
                    <a:pt x="362712" y="401098"/>
                  </a:lnTo>
                  <a:lnTo>
                    <a:pt x="28575" y="4010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4"/>
            <p:cNvSpPr/>
            <p:nvPr/>
          </p:nvSpPr>
          <p:spPr>
            <a:xfrm>
              <a:off x="3108062" y="1565502"/>
              <a:ext cx="392144" cy="28575"/>
            </a:xfrm>
            <a:custGeom>
              <a:rect b="b" l="l" r="r" t="t"/>
              <a:pathLst>
                <a:path extrusionOk="0" h="28575" w="392144">
                  <a:moveTo>
                    <a:pt x="0" y="0"/>
                  </a:moveTo>
                  <a:lnTo>
                    <a:pt x="392144" y="0"/>
                  </a:lnTo>
                  <a:lnTo>
                    <a:pt x="392144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4"/>
            <p:cNvSpPr/>
            <p:nvPr/>
          </p:nvSpPr>
          <p:spPr>
            <a:xfrm>
              <a:off x="3108062" y="1669230"/>
              <a:ext cx="392144" cy="28575"/>
            </a:xfrm>
            <a:custGeom>
              <a:rect b="b" l="l" r="r" t="t"/>
              <a:pathLst>
                <a:path extrusionOk="0" h="28575" w="392144">
                  <a:moveTo>
                    <a:pt x="0" y="0"/>
                  </a:moveTo>
                  <a:lnTo>
                    <a:pt x="392144" y="0"/>
                  </a:lnTo>
                  <a:lnTo>
                    <a:pt x="392144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3579930" y="1058582"/>
              <a:ext cx="388620" cy="638175"/>
            </a:xfrm>
            <a:custGeom>
              <a:rect b="b" l="l" r="r" t="t"/>
              <a:pathLst>
                <a:path extrusionOk="0" h="638175" w="388620">
                  <a:moveTo>
                    <a:pt x="14288" y="0"/>
                  </a:moveTo>
                  <a:lnTo>
                    <a:pt x="0" y="14288"/>
                  </a:lnTo>
                  <a:lnTo>
                    <a:pt x="0" y="623888"/>
                  </a:lnTo>
                  <a:lnTo>
                    <a:pt x="14288" y="638175"/>
                  </a:lnTo>
                  <a:lnTo>
                    <a:pt x="374333" y="638175"/>
                  </a:lnTo>
                  <a:lnTo>
                    <a:pt x="388620" y="623888"/>
                  </a:lnTo>
                  <a:lnTo>
                    <a:pt x="388620" y="14288"/>
                  </a:lnTo>
                  <a:lnTo>
                    <a:pt x="374333" y="0"/>
                  </a:lnTo>
                  <a:close/>
                  <a:moveTo>
                    <a:pt x="360045" y="609600"/>
                  </a:moveTo>
                  <a:lnTo>
                    <a:pt x="28575" y="609600"/>
                  </a:lnTo>
                  <a:lnTo>
                    <a:pt x="28575" y="28575"/>
                  </a:lnTo>
                  <a:lnTo>
                    <a:pt x="360045" y="285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4"/>
            <p:cNvSpPr/>
            <p:nvPr/>
          </p:nvSpPr>
          <p:spPr>
            <a:xfrm>
              <a:off x="3106919" y="783405"/>
              <a:ext cx="861631" cy="229457"/>
            </a:xfrm>
            <a:custGeom>
              <a:rect b="b" l="l" r="r" t="t"/>
              <a:pathLst>
                <a:path extrusionOk="0" h="229457" w="861631">
                  <a:moveTo>
                    <a:pt x="847344" y="0"/>
                  </a:moveTo>
                  <a:lnTo>
                    <a:pt x="14288" y="0"/>
                  </a:lnTo>
                  <a:lnTo>
                    <a:pt x="0" y="14288"/>
                  </a:lnTo>
                  <a:lnTo>
                    <a:pt x="0" y="215170"/>
                  </a:lnTo>
                  <a:lnTo>
                    <a:pt x="14288" y="229457"/>
                  </a:lnTo>
                  <a:lnTo>
                    <a:pt x="847344" y="229457"/>
                  </a:lnTo>
                  <a:lnTo>
                    <a:pt x="861632" y="215170"/>
                  </a:lnTo>
                  <a:lnTo>
                    <a:pt x="861632" y="14288"/>
                  </a:lnTo>
                  <a:close/>
                  <a:moveTo>
                    <a:pt x="833057" y="200882"/>
                  </a:moveTo>
                  <a:lnTo>
                    <a:pt x="28575" y="200882"/>
                  </a:lnTo>
                  <a:lnTo>
                    <a:pt x="28575" y="28575"/>
                  </a:lnTo>
                  <a:lnTo>
                    <a:pt x="833057" y="285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9" name="Google Shape;329;p24"/>
          <p:cNvSpPr/>
          <p:nvPr/>
        </p:nvSpPr>
        <p:spPr>
          <a:xfrm>
            <a:off x="4709119" y="2101373"/>
            <a:ext cx="558903" cy="321726"/>
          </a:xfrm>
          <a:custGeom>
            <a:rect b="b" l="l" r="r" t="t"/>
            <a:pathLst>
              <a:path extrusionOk="0" h="529590" w="912495">
                <a:moveTo>
                  <a:pt x="912495" y="132397"/>
                </a:moveTo>
                <a:cubicBezTo>
                  <a:pt x="912495" y="59055"/>
                  <a:pt x="853440" y="0"/>
                  <a:pt x="780098" y="0"/>
                </a:cubicBezTo>
                <a:cubicBezTo>
                  <a:pt x="733425" y="0"/>
                  <a:pt x="692468" y="23813"/>
                  <a:pt x="668655" y="60960"/>
                </a:cubicBezTo>
                <a:lnTo>
                  <a:pt x="124778" y="60960"/>
                </a:lnTo>
                <a:lnTo>
                  <a:pt x="110490" y="71438"/>
                </a:lnTo>
                <a:lnTo>
                  <a:pt x="0" y="511493"/>
                </a:lnTo>
                <a:lnTo>
                  <a:pt x="14288" y="529590"/>
                </a:lnTo>
                <a:lnTo>
                  <a:pt x="715327" y="529590"/>
                </a:lnTo>
                <a:lnTo>
                  <a:pt x="729615" y="519112"/>
                </a:lnTo>
                <a:lnTo>
                  <a:pt x="792480" y="264795"/>
                </a:lnTo>
                <a:cubicBezTo>
                  <a:pt x="860108" y="258127"/>
                  <a:pt x="912495" y="200977"/>
                  <a:pt x="912495" y="132397"/>
                </a:cubicBezTo>
                <a:close/>
                <a:moveTo>
                  <a:pt x="659130" y="186690"/>
                </a:moveTo>
                <a:lnTo>
                  <a:pt x="413385" y="378143"/>
                </a:lnTo>
                <a:lnTo>
                  <a:pt x="155258" y="89535"/>
                </a:lnTo>
                <a:lnTo>
                  <a:pt x="654368" y="89535"/>
                </a:lnTo>
                <a:cubicBezTo>
                  <a:pt x="649605" y="102870"/>
                  <a:pt x="646748" y="118110"/>
                  <a:pt x="646748" y="133350"/>
                </a:cubicBezTo>
                <a:cubicBezTo>
                  <a:pt x="647700" y="151447"/>
                  <a:pt x="651510" y="169545"/>
                  <a:pt x="659130" y="186690"/>
                </a:cubicBezTo>
                <a:close/>
                <a:moveTo>
                  <a:pt x="401003" y="406718"/>
                </a:moveTo>
                <a:lnTo>
                  <a:pt x="420053" y="408622"/>
                </a:lnTo>
                <a:lnTo>
                  <a:pt x="533400" y="320040"/>
                </a:lnTo>
                <a:lnTo>
                  <a:pt x="682943" y="501015"/>
                </a:lnTo>
                <a:lnTo>
                  <a:pt x="59055" y="501015"/>
                </a:lnTo>
                <a:lnTo>
                  <a:pt x="322898" y="319087"/>
                </a:lnTo>
                <a:lnTo>
                  <a:pt x="401003" y="406718"/>
                </a:lnTo>
                <a:close/>
                <a:moveTo>
                  <a:pt x="131445" y="105727"/>
                </a:moveTo>
                <a:lnTo>
                  <a:pt x="302895" y="298133"/>
                </a:lnTo>
                <a:lnTo>
                  <a:pt x="37147" y="481012"/>
                </a:lnTo>
                <a:lnTo>
                  <a:pt x="131445" y="105727"/>
                </a:lnTo>
                <a:close/>
                <a:moveTo>
                  <a:pt x="707708" y="485775"/>
                </a:moveTo>
                <a:lnTo>
                  <a:pt x="556260" y="302895"/>
                </a:lnTo>
                <a:lnTo>
                  <a:pt x="673418" y="211455"/>
                </a:lnTo>
                <a:cubicBezTo>
                  <a:pt x="694373" y="240030"/>
                  <a:pt x="726758" y="260033"/>
                  <a:pt x="763905" y="264795"/>
                </a:cubicBezTo>
                <a:lnTo>
                  <a:pt x="707708" y="485775"/>
                </a:lnTo>
                <a:close/>
                <a:moveTo>
                  <a:pt x="780098" y="236220"/>
                </a:moveTo>
                <a:cubicBezTo>
                  <a:pt x="722948" y="236220"/>
                  <a:pt x="676275" y="189547"/>
                  <a:pt x="676275" y="132397"/>
                </a:cubicBezTo>
                <a:cubicBezTo>
                  <a:pt x="676275" y="75247"/>
                  <a:pt x="722948" y="28575"/>
                  <a:pt x="780098" y="28575"/>
                </a:cubicBezTo>
                <a:cubicBezTo>
                  <a:pt x="837248" y="28575"/>
                  <a:pt x="883920" y="75247"/>
                  <a:pt x="883920" y="132397"/>
                </a:cubicBezTo>
                <a:cubicBezTo>
                  <a:pt x="883920" y="189547"/>
                  <a:pt x="837248" y="236220"/>
                  <a:pt x="780098" y="236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0" name="Google Shape;330;p24"/>
          <p:cNvGrpSpPr/>
          <p:nvPr/>
        </p:nvGrpSpPr>
        <p:grpSpPr>
          <a:xfrm>
            <a:off x="4730727" y="2920180"/>
            <a:ext cx="515688" cy="548633"/>
            <a:chOff x="8613083" y="5419453"/>
            <a:chExt cx="861059" cy="907732"/>
          </a:xfrm>
        </p:grpSpPr>
        <p:sp>
          <p:nvSpPr>
            <p:cNvPr id="331" name="Google Shape;331;p24"/>
            <p:cNvSpPr/>
            <p:nvPr/>
          </p:nvSpPr>
          <p:spPr>
            <a:xfrm>
              <a:off x="8884545" y="5682343"/>
              <a:ext cx="321944" cy="340995"/>
            </a:xfrm>
            <a:custGeom>
              <a:rect b="b" l="l" r="r" t="t"/>
              <a:pathLst>
                <a:path extrusionOk="0" h="340995" w="321944">
                  <a:moveTo>
                    <a:pt x="200978" y="328613"/>
                  </a:moveTo>
                  <a:lnTo>
                    <a:pt x="203835" y="301942"/>
                  </a:lnTo>
                  <a:cubicBezTo>
                    <a:pt x="222885" y="295275"/>
                    <a:pt x="240030" y="284798"/>
                    <a:pt x="255270" y="271463"/>
                  </a:cubicBezTo>
                  <a:lnTo>
                    <a:pt x="281940" y="280035"/>
                  </a:lnTo>
                  <a:lnTo>
                    <a:pt x="299085" y="273367"/>
                  </a:lnTo>
                  <a:lnTo>
                    <a:pt x="321945" y="233363"/>
                  </a:lnTo>
                  <a:lnTo>
                    <a:pt x="318135" y="215265"/>
                  </a:lnTo>
                  <a:lnTo>
                    <a:pt x="296228" y="199073"/>
                  </a:lnTo>
                  <a:cubicBezTo>
                    <a:pt x="298133" y="189548"/>
                    <a:pt x="299085" y="180023"/>
                    <a:pt x="299085" y="170498"/>
                  </a:cubicBezTo>
                  <a:cubicBezTo>
                    <a:pt x="299085" y="160020"/>
                    <a:pt x="298133" y="149543"/>
                    <a:pt x="295275" y="140018"/>
                  </a:cubicBezTo>
                  <a:lnTo>
                    <a:pt x="316230" y="121920"/>
                  </a:lnTo>
                  <a:lnTo>
                    <a:pt x="319088" y="103823"/>
                  </a:lnTo>
                  <a:lnTo>
                    <a:pt x="295275" y="63818"/>
                  </a:lnTo>
                  <a:lnTo>
                    <a:pt x="277178" y="57150"/>
                  </a:lnTo>
                  <a:lnTo>
                    <a:pt x="252413" y="67627"/>
                  </a:lnTo>
                  <a:cubicBezTo>
                    <a:pt x="237172" y="54293"/>
                    <a:pt x="220028" y="43815"/>
                    <a:pt x="200025" y="38100"/>
                  </a:cubicBezTo>
                  <a:lnTo>
                    <a:pt x="194310" y="11430"/>
                  </a:lnTo>
                  <a:lnTo>
                    <a:pt x="180975" y="0"/>
                  </a:lnTo>
                  <a:lnTo>
                    <a:pt x="134303" y="0"/>
                  </a:lnTo>
                  <a:lnTo>
                    <a:pt x="120015" y="12382"/>
                  </a:lnTo>
                  <a:lnTo>
                    <a:pt x="117157" y="39052"/>
                  </a:lnTo>
                  <a:cubicBezTo>
                    <a:pt x="98107" y="45720"/>
                    <a:pt x="80010" y="56198"/>
                    <a:pt x="65723" y="69532"/>
                  </a:cubicBezTo>
                  <a:lnTo>
                    <a:pt x="40005" y="60960"/>
                  </a:lnTo>
                  <a:lnTo>
                    <a:pt x="22860" y="67627"/>
                  </a:lnTo>
                  <a:lnTo>
                    <a:pt x="0" y="107632"/>
                  </a:lnTo>
                  <a:lnTo>
                    <a:pt x="3810" y="125730"/>
                  </a:lnTo>
                  <a:lnTo>
                    <a:pt x="24765" y="141923"/>
                  </a:lnTo>
                  <a:cubicBezTo>
                    <a:pt x="20955" y="161925"/>
                    <a:pt x="20955" y="182880"/>
                    <a:pt x="25718" y="201930"/>
                  </a:cubicBezTo>
                  <a:lnTo>
                    <a:pt x="5715" y="220027"/>
                  </a:lnTo>
                  <a:lnTo>
                    <a:pt x="2857" y="238125"/>
                  </a:lnTo>
                  <a:lnTo>
                    <a:pt x="26670" y="278130"/>
                  </a:lnTo>
                  <a:lnTo>
                    <a:pt x="44768" y="283845"/>
                  </a:lnTo>
                  <a:lnTo>
                    <a:pt x="69532" y="273367"/>
                  </a:lnTo>
                  <a:cubicBezTo>
                    <a:pt x="84773" y="286703"/>
                    <a:pt x="102870" y="297180"/>
                    <a:pt x="121920" y="302895"/>
                  </a:cubicBezTo>
                  <a:lnTo>
                    <a:pt x="127635" y="329565"/>
                  </a:lnTo>
                  <a:lnTo>
                    <a:pt x="141923" y="340995"/>
                  </a:lnTo>
                  <a:lnTo>
                    <a:pt x="188595" y="340995"/>
                  </a:lnTo>
                  <a:lnTo>
                    <a:pt x="200978" y="328613"/>
                  </a:lnTo>
                  <a:close/>
                  <a:moveTo>
                    <a:pt x="173355" y="312420"/>
                  </a:moveTo>
                  <a:lnTo>
                    <a:pt x="151448" y="312420"/>
                  </a:lnTo>
                  <a:lnTo>
                    <a:pt x="146685" y="288608"/>
                  </a:lnTo>
                  <a:lnTo>
                    <a:pt x="136208" y="277178"/>
                  </a:lnTo>
                  <a:cubicBezTo>
                    <a:pt x="115253" y="272415"/>
                    <a:pt x="96203" y="261938"/>
                    <a:pt x="81915" y="246698"/>
                  </a:cubicBezTo>
                  <a:lnTo>
                    <a:pt x="65723" y="243840"/>
                  </a:lnTo>
                  <a:lnTo>
                    <a:pt x="43815" y="253365"/>
                  </a:lnTo>
                  <a:lnTo>
                    <a:pt x="32385" y="234315"/>
                  </a:lnTo>
                  <a:lnTo>
                    <a:pt x="50482" y="218123"/>
                  </a:lnTo>
                  <a:lnTo>
                    <a:pt x="54293" y="202883"/>
                  </a:lnTo>
                  <a:cubicBezTo>
                    <a:pt x="47625" y="181927"/>
                    <a:pt x="47625" y="160973"/>
                    <a:pt x="53340" y="140018"/>
                  </a:cubicBezTo>
                  <a:lnTo>
                    <a:pt x="48578" y="124777"/>
                  </a:lnTo>
                  <a:lnTo>
                    <a:pt x="30480" y="110490"/>
                  </a:lnTo>
                  <a:lnTo>
                    <a:pt x="40957" y="91440"/>
                  </a:lnTo>
                  <a:lnTo>
                    <a:pt x="63818" y="99060"/>
                  </a:lnTo>
                  <a:lnTo>
                    <a:pt x="79057" y="95250"/>
                  </a:lnTo>
                  <a:cubicBezTo>
                    <a:pt x="93345" y="80010"/>
                    <a:pt x="112395" y="68580"/>
                    <a:pt x="133350" y="63818"/>
                  </a:cubicBezTo>
                  <a:lnTo>
                    <a:pt x="143828" y="51435"/>
                  </a:lnTo>
                  <a:lnTo>
                    <a:pt x="146685" y="27623"/>
                  </a:lnTo>
                  <a:lnTo>
                    <a:pt x="168593" y="27623"/>
                  </a:lnTo>
                  <a:lnTo>
                    <a:pt x="173355" y="51435"/>
                  </a:lnTo>
                  <a:lnTo>
                    <a:pt x="183833" y="62865"/>
                  </a:lnTo>
                  <a:cubicBezTo>
                    <a:pt x="204788" y="67627"/>
                    <a:pt x="223838" y="78105"/>
                    <a:pt x="238125" y="93345"/>
                  </a:cubicBezTo>
                  <a:lnTo>
                    <a:pt x="254318" y="96202"/>
                  </a:lnTo>
                  <a:lnTo>
                    <a:pt x="276225" y="86677"/>
                  </a:lnTo>
                  <a:lnTo>
                    <a:pt x="287655" y="105727"/>
                  </a:lnTo>
                  <a:lnTo>
                    <a:pt x="268605" y="121920"/>
                  </a:lnTo>
                  <a:lnTo>
                    <a:pt x="264795" y="137160"/>
                  </a:lnTo>
                  <a:cubicBezTo>
                    <a:pt x="267653" y="147638"/>
                    <a:pt x="269558" y="158115"/>
                    <a:pt x="269558" y="168593"/>
                  </a:cubicBezTo>
                  <a:cubicBezTo>
                    <a:pt x="269558" y="179070"/>
                    <a:pt x="268605" y="188595"/>
                    <a:pt x="265747" y="199073"/>
                  </a:cubicBezTo>
                  <a:lnTo>
                    <a:pt x="270510" y="214313"/>
                  </a:lnTo>
                  <a:lnTo>
                    <a:pt x="289560" y="228600"/>
                  </a:lnTo>
                  <a:lnTo>
                    <a:pt x="278130" y="247650"/>
                  </a:lnTo>
                  <a:lnTo>
                    <a:pt x="254318" y="240030"/>
                  </a:lnTo>
                  <a:lnTo>
                    <a:pt x="239078" y="243840"/>
                  </a:lnTo>
                  <a:cubicBezTo>
                    <a:pt x="224790" y="259080"/>
                    <a:pt x="206693" y="270510"/>
                    <a:pt x="185738" y="275273"/>
                  </a:cubicBezTo>
                  <a:lnTo>
                    <a:pt x="175260" y="287655"/>
                  </a:lnTo>
                  <a:lnTo>
                    <a:pt x="173355" y="3124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4"/>
            <p:cNvSpPr/>
            <p:nvPr/>
          </p:nvSpPr>
          <p:spPr>
            <a:xfrm>
              <a:off x="8964555" y="5771878"/>
              <a:ext cx="161924" cy="161925"/>
            </a:xfrm>
            <a:custGeom>
              <a:rect b="b" l="l" r="r" t="t"/>
              <a:pathLst>
                <a:path extrusionOk="0" h="161925" w="161924">
                  <a:moveTo>
                    <a:pt x="161925" y="80963"/>
                  </a:moveTo>
                  <a:cubicBezTo>
                    <a:pt x="161925" y="36195"/>
                    <a:pt x="125730" y="0"/>
                    <a:pt x="80962" y="0"/>
                  </a:cubicBezTo>
                  <a:cubicBezTo>
                    <a:pt x="36195" y="0"/>
                    <a:pt x="0" y="36195"/>
                    <a:pt x="0" y="80963"/>
                  </a:cubicBezTo>
                  <a:cubicBezTo>
                    <a:pt x="0" y="125730"/>
                    <a:pt x="36195" y="161925"/>
                    <a:pt x="80962" y="161925"/>
                  </a:cubicBezTo>
                  <a:cubicBezTo>
                    <a:pt x="125730" y="161925"/>
                    <a:pt x="161925" y="125730"/>
                    <a:pt x="161925" y="80963"/>
                  </a:cubicBezTo>
                  <a:close/>
                  <a:moveTo>
                    <a:pt x="80962" y="133350"/>
                  </a:moveTo>
                  <a:cubicBezTo>
                    <a:pt x="52388" y="133350"/>
                    <a:pt x="28575" y="109538"/>
                    <a:pt x="28575" y="80963"/>
                  </a:cubicBezTo>
                  <a:cubicBezTo>
                    <a:pt x="28575" y="52388"/>
                    <a:pt x="52388" y="28575"/>
                    <a:pt x="80962" y="28575"/>
                  </a:cubicBezTo>
                  <a:cubicBezTo>
                    <a:pt x="109537" y="28575"/>
                    <a:pt x="133350" y="52388"/>
                    <a:pt x="133350" y="80963"/>
                  </a:cubicBezTo>
                  <a:cubicBezTo>
                    <a:pt x="133350" y="109538"/>
                    <a:pt x="109537" y="133350"/>
                    <a:pt x="80962" y="1333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4"/>
            <p:cNvSpPr/>
            <p:nvPr/>
          </p:nvSpPr>
          <p:spPr>
            <a:xfrm>
              <a:off x="8779770" y="5587093"/>
              <a:ext cx="531494" cy="740092"/>
            </a:xfrm>
            <a:custGeom>
              <a:rect b="b" l="l" r="r" t="t"/>
              <a:pathLst>
                <a:path extrusionOk="0" h="740092" w="531494">
                  <a:moveTo>
                    <a:pt x="373380" y="508635"/>
                  </a:moveTo>
                  <a:cubicBezTo>
                    <a:pt x="466725" y="467678"/>
                    <a:pt x="531495" y="374333"/>
                    <a:pt x="531495" y="265748"/>
                  </a:cubicBezTo>
                  <a:cubicBezTo>
                    <a:pt x="531495" y="119063"/>
                    <a:pt x="411480" y="0"/>
                    <a:pt x="265747" y="0"/>
                  </a:cubicBezTo>
                  <a:cubicBezTo>
                    <a:pt x="120015" y="0"/>
                    <a:pt x="0" y="119063"/>
                    <a:pt x="0" y="265748"/>
                  </a:cubicBezTo>
                  <a:cubicBezTo>
                    <a:pt x="0" y="374333"/>
                    <a:pt x="64770" y="466725"/>
                    <a:pt x="158115" y="508635"/>
                  </a:cubicBezTo>
                  <a:lnTo>
                    <a:pt x="158115" y="595313"/>
                  </a:lnTo>
                  <a:lnTo>
                    <a:pt x="159068" y="596265"/>
                  </a:lnTo>
                  <a:lnTo>
                    <a:pt x="160020" y="637223"/>
                  </a:lnTo>
                  <a:cubicBezTo>
                    <a:pt x="161925" y="693420"/>
                    <a:pt x="206693" y="738188"/>
                    <a:pt x="262890" y="740093"/>
                  </a:cubicBezTo>
                  <a:cubicBezTo>
                    <a:pt x="263843" y="740093"/>
                    <a:pt x="264795" y="740093"/>
                    <a:pt x="266700" y="740093"/>
                  </a:cubicBezTo>
                  <a:cubicBezTo>
                    <a:pt x="323850" y="740093"/>
                    <a:pt x="371475" y="694373"/>
                    <a:pt x="373380" y="636270"/>
                  </a:cubicBezTo>
                  <a:lnTo>
                    <a:pt x="374333" y="595313"/>
                  </a:lnTo>
                  <a:lnTo>
                    <a:pt x="373380" y="595313"/>
                  </a:lnTo>
                  <a:lnTo>
                    <a:pt x="373380" y="595313"/>
                  </a:lnTo>
                  <a:lnTo>
                    <a:pt x="373380" y="508635"/>
                  </a:lnTo>
                  <a:close/>
                  <a:moveTo>
                    <a:pt x="28575" y="265748"/>
                  </a:moveTo>
                  <a:cubicBezTo>
                    <a:pt x="28575" y="135255"/>
                    <a:pt x="135255" y="28575"/>
                    <a:pt x="265747" y="28575"/>
                  </a:cubicBezTo>
                  <a:cubicBezTo>
                    <a:pt x="396240" y="28575"/>
                    <a:pt x="502920" y="135255"/>
                    <a:pt x="502920" y="265748"/>
                  </a:cubicBezTo>
                  <a:cubicBezTo>
                    <a:pt x="502920" y="396240"/>
                    <a:pt x="396240" y="502920"/>
                    <a:pt x="265747" y="502920"/>
                  </a:cubicBezTo>
                  <a:cubicBezTo>
                    <a:pt x="135255" y="502920"/>
                    <a:pt x="28575" y="396240"/>
                    <a:pt x="28575" y="265748"/>
                  </a:cubicBezTo>
                  <a:close/>
                  <a:moveTo>
                    <a:pt x="265747" y="531495"/>
                  </a:moveTo>
                  <a:cubicBezTo>
                    <a:pt x="293370" y="531495"/>
                    <a:pt x="320040" y="527685"/>
                    <a:pt x="344805" y="519113"/>
                  </a:cubicBezTo>
                  <a:lnTo>
                    <a:pt x="344805" y="580073"/>
                  </a:lnTo>
                  <a:lnTo>
                    <a:pt x="186690" y="580073"/>
                  </a:lnTo>
                  <a:lnTo>
                    <a:pt x="186690" y="519113"/>
                  </a:lnTo>
                  <a:cubicBezTo>
                    <a:pt x="211455" y="526733"/>
                    <a:pt x="238125" y="531495"/>
                    <a:pt x="265747" y="531495"/>
                  </a:cubicBezTo>
                  <a:close/>
                  <a:moveTo>
                    <a:pt x="263843" y="710565"/>
                  </a:moveTo>
                  <a:cubicBezTo>
                    <a:pt x="222885" y="709613"/>
                    <a:pt x="189548" y="676275"/>
                    <a:pt x="188595" y="635318"/>
                  </a:cubicBezTo>
                  <a:lnTo>
                    <a:pt x="187643" y="608648"/>
                  </a:lnTo>
                  <a:lnTo>
                    <a:pt x="344805" y="608648"/>
                  </a:lnTo>
                  <a:lnTo>
                    <a:pt x="343853" y="634365"/>
                  </a:lnTo>
                  <a:cubicBezTo>
                    <a:pt x="342900" y="678180"/>
                    <a:pt x="306705" y="712470"/>
                    <a:pt x="263843" y="7105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4"/>
            <p:cNvSpPr/>
            <p:nvPr/>
          </p:nvSpPr>
          <p:spPr>
            <a:xfrm>
              <a:off x="9034088" y="5419453"/>
              <a:ext cx="28575" cy="91440"/>
            </a:xfrm>
            <a:custGeom>
              <a:rect b="b" l="l" r="r" t="t"/>
              <a:pathLst>
                <a:path extrusionOk="0" h="91440" w="28575">
                  <a:moveTo>
                    <a:pt x="0" y="0"/>
                  </a:moveTo>
                  <a:lnTo>
                    <a:pt x="28575" y="0"/>
                  </a:lnTo>
                  <a:lnTo>
                    <a:pt x="28575" y="91440"/>
                  </a:lnTo>
                  <a:lnTo>
                    <a:pt x="0" y="914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4"/>
            <p:cNvSpPr/>
            <p:nvPr/>
          </p:nvSpPr>
          <p:spPr>
            <a:xfrm>
              <a:off x="9382703" y="5816645"/>
              <a:ext cx="91439" cy="28575"/>
            </a:xfrm>
            <a:custGeom>
              <a:rect b="b" l="l" r="r" t="t"/>
              <a:pathLst>
                <a:path extrusionOk="0" h="28575" w="91439">
                  <a:moveTo>
                    <a:pt x="0" y="0"/>
                  </a:moveTo>
                  <a:lnTo>
                    <a:pt x="91440" y="0"/>
                  </a:lnTo>
                  <a:lnTo>
                    <a:pt x="91440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4"/>
            <p:cNvSpPr/>
            <p:nvPr/>
          </p:nvSpPr>
          <p:spPr>
            <a:xfrm>
              <a:off x="8613083" y="5816645"/>
              <a:ext cx="91439" cy="28575"/>
            </a:xfrm>
            <a:custGeom>
              <a:rect b="b" l="l" r="r" t="t"/>
              <a:pathLst>
                <a:path extrusionOk="0" h="28575" w="91439">
                  <a:moveTo>
                    <a:pt x="0" y="0"/>
                  </a:moveTo>
                  <a:lnTo>
                    <a:pt x="91440" y="0"/>
                  </a:lnTo>
                  <a:lnTo>
                    <a:pt x="91440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4"/>
            <p:cNvSpPr/>
            <p:nvPr/>
          </p:nvSpPr>
          <p:spPr>
            <a:xfrm rot="-2700000">
              <a:off x="9250981" y="5541112"/>
              <a:ext cx="91490" cy="28590"/>
            </a:xfrm>
            <a:custGeom>
              <a:rect b="b" l="l" r="r" t="t"/>
              <a:pathLst>
                <a:path extrusionOk="0" h="28574" w="91439">
                  <a:moveTo>
                    <a:pt x="0" y="0"/>
                  </a:moveTo>
                  <a:lnTo>
                    <a:pt x="91439" y="0"/>
                  </a:lnTo>
                  <a:lnTo>
                    <a:pt x="91439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4"/>
            <p:cNvSpPr/>
            <p:nvPr/>
          </p:nvSpPr>
          <p:spPr>
            <a:xfrm rot="-2700000">
              <a:off x="8779625" y="5509864"/>
              <a:ext cx="28590" cy="91490"/>
            </a:xfrm>
            <a:custGeom>
              <a:rect b="b" l="l" r="r" t="t"/>
              <a:pathLst>
                <a:path extrusionOk="0" h="91439" w="28574">
                  <a:moveTo>
                    <a:pt x="0" y="0"/>
                  </a:moveTo>
                  <a:lnTo>
                    <a:pt x="28575" y="0"/>
                  </a:lnTo>
                  <a:lnTo>
                    <a:pt x="28575" y="91439"/>
                  </a:lnTo>
                  <a:lnTo>
                    <a:pt x="0" y="91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 rot="-2700000">
              <a:off x="9291146" y="6101085"/>
              <a:ext cx="28590" cy="91490"/>
            </a:xfrm>
            <a:custGeom>
              <a:rect b="b" l="l" r="r" t="t"/>
              <a:pathLst>
                <a:path extrusionOk="0" h="91439" w="28574">
                  <a:moveTo>
                    <a:pt x="0" y="0"/>
                  </a:moveTo>
                  <a:lnTo>
                    <a:pt x="28575" y="0"/>
                  </a:lnTo>
                  <a:lnTo>
                    <a:pt x="28575" y="91439"/>
                  </a:lnTo>
                  <a:lnTo>
                    <a:pt x="0" y="914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 rot="-2700000">
              <a:off x="8748126" y="6135154"/>
              <a:ext cx="90536" cy="28590"/>
            </a:xfrm>
            <a:custGeom>
              <a:rect b="b" l="l" r="r" t="t"/>
              <a:pathLst>
                <a:path extrusionOk="0" h="28574" w="90486">
                  <a:moveTo>
                    <a:pt x="0" y="0"/>
                  </a:moveTo>
                  <a:lnTo>
                    <a:pt x="90487" y="0"/>
                  </a:lnTo>
                  <a:lnTo>
                    <a:pt x="90487" y="28575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1" name="Google Shape;341;p24"/>
          <p:cNvSpPr/>
          <p:nvPr/>
        </p:nvSpPr>
        <p:spPr>
          <a:xfrm>
            <a:off x="4768944" y="3906917"/>
            <a:ext cx="439269" cy="439733"/>
          </a:xfrm>
          <a:custGeom>
            <a:rect b="b" l="l" r="r" t="t"/>
            <a:pathLst>
              <a:path extrusionOk="0" h="902017" w="901064">
                <a:moveTo>
                  <a:pt x="445770" y="901065"/>
                </a:moveTo>
                <a:lnTo>
                  <a:pt x="347662" y="844868"/>
                </a:lnTo>
                <a:lnTo>
                  <a:pt x="233362" y="844868"/>
                </a:lnTo>
                <a:lnTo>
                  <a:pt x="220980" y="838200"/>
                </a:lnTo>
                <a:lnTo>
                  <a:pt x="162878" y="739140"/>
                </a:lnTo>
                <a:lnTo>
                  <a:pt x="64770" y="683895"/>
                </a:lnTo>
                <a:lnTo>
                  <a:pt x="57150" y="671512"/>
                </a:lnTo>
                <a:lnTo>
                  <a:pt x="56197" y="554355"/>
                </a:lnTo>
                <a:lnTo>
                  <a:pt x="0" y="460058"/>
                </a:lnTo>
                <a:lnTo>
                  <a:pt x="0" y="445770"/>
                </a:lnTo>
                <a:lnTo>
                  <a:pt x="56197" y="348615"/>
                </a:lnTo>
                <a:lnTo>
                  <a:pt x="56197" y="233363"/>
                </a:lnTo>
                <a:lnTo>
                  <a:pt x="62865" y="220980"/>
                </a:lnTo>
                <a:lnTo>
                  <a:pt x="163830" y="161925"/>
                </a:lnTo>
                <a:lnTo>
                  <a:pt x="218123" y="65723"/>
                </a:lnTo>
                <a:lnTo>
                  <a:pt x="230505" y="58102"/>
                </a:lnTo>
                <a:lnTo>
                  <a:pt x="345758" y="57150"/>
                </a:lnTo>
                <a:lnTo>
                  <a:pt x="441960" y="0"/>
                </a:lnTo>
                <a:lnTo>
                  <a:pt x="456248" y="0"/>
                </a:lnTo>
                <a:lnTo>
                  <a:pt x="554355" y="56197"/>
                </a:lnTo>
                <a:lnTo>
                  <a:pt x="668655" y="55245"/>
                </a:lnTo>
                <a:lnTo>
                  <a:pt x="681038" y="61913"/>
                </a:lnTo>
                <a:lnTo>
                  <a:pt x="739140" y="160972"/>
                </a:lnTo>
                <a:lnTo>
                  <a:pt x="836295" y="216218"/>
                </a:lnTo>
                <a:lnTo>
                  <a:pt x="843915" y="228600"/>
                </a:lnTo>
                <a:lnTo>
                  <a:pt x="845820" y="348615"/>
                </a:lnTo>
                <a:lnTo>
                  <a:pt x="901065" y="441008"/>
                </a:lnTo>
                <a:lnTo>
                  <a:pt x="901065" y="455295"/>
                </a:lnTo>
                <a:lnTo>
                  <a:pt x="845820" y="549593"/>
                </a:lnTo>
                <a:lnTo>
                  <a:pt x="845820" y="667703"/>
                </a:lnTo>
                <a:lnTo>
                  <a:pt x="838200" y="680085"/>
                </a:lnTo>
                <a:lnTo>
                  <a:pt x="744855" y="732473"/>
                </a:lnTo>
                <a:lnTo>
                  <a:pt x="683895" y="836295"/>
                </a:lnTo>
                <a:lnTo>
                  <a:pt x="671513" y="842962"/>
                </a:lnTo>
                <a:lnTo>
                  <a:pt x="556260" y="844868"/>
                </a:lnTo>
                <a:lnTo>
                  <a:pt x="460058" y="902018"/>
                </a:lnTo>
                <a:lnTo>
                  <a:pt x="445770" y="901065"/>
                </a:lnTo>
                <a:close/>
                <a:moveTo>
                  <a:pt x="351473" y="816293"/>
                </a:moveTo>
                <a:lnTo>
                  <a:pt x="359093" y="818198"/>
                </a:lnTo>
                <a:lnTo>
                  <a:pt x="453390" y="872490"/>
                </a:lnTo>
                <a:lnTo>
                  <a:pt x="545783" y="818198"/>
                </a:lnTo>
                <a:lnTo>
                  <a:pt x="553402" y="816293"/>
                </a:lnTo>
                <a:lnTo>
                  <a:pt x="664845" y="815340"/>
                </a:lnTo>
                <a:lnTo>
                  <a:pt x="723900" y="715328"/>
                </a:lnTo>
                <a:lnTo>
                  <a:pt x="729615" y="710565"/>
                </a:lnTo>
                <a:lnTo>
                  <a:pt x="819150" y="660083"/>
                </a:lnTo>
                <a:lnTo>
                  <a:pt x="819150" y="546735"/>
                </a:lnTo>
                <a:lnTo>
                  <a:pt x="821055" y="539115"/>
                </a:lnTo>
                <a:lnTo>
                  <a:pt x="874395" y="449580"/>
                </a:lnTo>
                <a:lnTo>
                  <a:pt x="821055" y="361950"/>
                </a:lnTo>
                <a:lnTo>
                  <a:pt x="819150" y="354330"/>
                </a:lnTo>
                <a:lnTo>
                  <a:pt x="817245" y="239077"/>
                </a:lnTo>
                <a:lnTo>
                  <a:pt x="722948" y="185738"/>
                </a:lnTo>
                <a:lnTo>
                  <a:pt x="717233" y="180022"/>
                </a:lnTo>
                <a:lnTo>
                  <a:pt x="661035" y="84773"/>
                </a:lnTo>
                <a:lnTo>
                  <a:pt x="551498" y="85725"/>
                </a:lnTo>
                <a:lnTo>
                  <a:pt x="543877" y="83820"/>
                </a:lnTo>
                <a:lnTo>
                  <a:pt x="449580" y="29527"/>
                </a:lnTo>
                <a:lnTo>
                  <a:pt x="357187" y="83820"/>
                </a:lnTo>
                <a:lnTo>
                  <a:pt x="349568" y="85725"/>
                </a:lnTo>
                <a:lnTo>
                  <a:pt x="239078" y="86677"/>
                </a:lnTo>
                <a:lnTo>
                  <a:pt x="187642" y="179070"/>
                </a:lnTo>
                <a:lnTo>
                  <a:pt x="182880" y="183833"/>
                </a:lnTo>
                <a:lnTo>
                  <a:pt x="85725" y="240983"/>
                </a:lnTo>
                <a:lnTo>
                  <a:pt x="85725" y="351472"/>
                </a:lnTo>
                <a:lnTo>
                  <a:pt x="83820" y="359093"/>
                </a:lnTo>
                <a:lnTo>
                  <a:pt x="29528" y="452437"/>
                </a:lnTo>
                <a:lnTo>
                  <a:pt x="83820" y="542925"/>
                </a:lnTo>
                <a:lnTo>
                  <a:pt x="85725" y="550545"/>
                </a:lnTo>
                <a:lnTo>
                  <a:pt x="86678" y="662940"/>
                </a:lnTo>
                <a:lnTo>
                  <a:pt x="180975" y="716280"/>
                </a:lnTo>
                <a:lnTo>
                  <a:pt x="186690" y="721995"/>
                </a:lnTo>
                <a:lnTo>
                  <a:pt x="241935" y="817245"/>
                </a:lnTo>
                <a:lnTo>
                  <a:pt x="351473" y="816293"/>
                </a:lnTo>
                <a:close/>
                <a:moveTo>
                  <a:pt x="445770" y="805815"/>
                </a:moveTo>
                <a:lnTo>
                  <a:pt x="369570" y="762000"/>
                </a:lnTo>
                <a:lnTo>
                  <a:pt x="280987" y="762000"/>
                </a:lnTo>
                <a:lnTo>
                  <a:pt x="268605" y="755333"/>
                </a:lnTo>
                <a:lnTo>
                  <a:pt x="223837" y="678180"/>
                </a:lnTo>
                <a:lnTo>
                  <a:pt x="147637" y="635318"/>
                </a:lnTo>
                <a:lnTo>
                  <a:pt x="140017" y="622935"/>
                </a:lnTo>
                <a:lnTo>
                  <a:pt x="139065" y="532448"/>
                </a:lnTo>
                <a:lnTo>
                  <a:pt x="95250" y="459105"/>
                </a:lnTo>
                <a:lnTo>
                  <a:pt x="95250" y="444818"/>
                </a:lnTo>
                <a:lnTo>
                  <a:pt x="139065" y="369570"/>
                </a:lnTo>
                <a:lnTo>
                  <a:pt x="139065" y="280988"/>
                </a:lnTo>
                <a:lnTo>
                  <a:pt x="145733" y="268605"/>
                </a:lnTo>
                <a:lnTo>
                  <a:pt x="223837" y="222885"/>
                </a:lnTo>
                <a:lnTo>
                  <a:pt x="265748" y="148590"/>
                </a:lnTo>
                <a:lnTo>
                  <a:pt x="278130" y="140970"/>
                </a:lnTo>
                <a:lnTo>
                  <a:pt x="367665" y="140970"/>
                </a:lnTo>
                <a:lnTo>
                  <a:pt x="442912" y="97155"/>
                </a:lnTo>
                <a:lnTo>
                  <a:pt x="457200" y="97155"/>
                </a:lnTo>
                <a:lnTo>
                  <a:pt x="533400" y="140970"/>
                </a:lnTo>
                <a:lnTo>
                  <a:pt x="621983" y="140970"/>
                </a:lnTo>
                <a:lnTo>
                  <a:pt x="634365" y="147638"/>
                </a:lnTo>
                <a:lnTo>
                  <a:pt x="679133" y="224790"/>
                </a:lnTo>
                <a:lnTo>
                  <a:pt x="754380" y="267653"/>
                </a:lnTo>
                <a:lnTo>
                  <a:pt x="762000" y="280035"/>
                </a:lnTo>
                <a:lnTo>
                  <a:pt x="762952" y="372428"/>
                </a:lnTo>
                <a:lnTo>
                  <a:pt x="805815" y="443865"/>
                </a:lnTo>
                <a:lnTo>
                  <a:pt x="805815" y="458153"/>
                </a:lnTo>
                <a:lnTo>
                  <a:pt x="762952" y="531495"/>
                </a:lnTo>
                <a:lnTo>
                  <a:pt x="762952" y="622935"/>
                </a:lnTo>
                <a:lnTo>
                  <a:pt x="755333" y="635318"/>
                </a:lnTo>
                <a:lnTo>
                  <a:pt x="682943" y="675323"/>
                </a:lnTo>
                <a:lnTo>
                  <a:pt x="635318" y="755333"/>
                </a:lnTo>
                <a:lnTo>
                  <a:pt x="622935" y="762000"/>
                </a:lnTo>
                <a:lnTo>
                  <a:pt x="533400" y="762953"/>
                </a:lnTo>
                <a:lnTo>
                  <a:pt x="459105" y="806768"/>
                </a:lnTo>
                <a:lnTo>
                  <a:pt x="445770" y="805815"/>
                </a:lnTo>
                <a:close/>
                <a:moveTo>
                  <a:pt x="373380" y="733425"/>
                </a:moveTo>
                <a:lnTo>
                  <a:pt x="381000" y="735330"/>
                </a:lnTo>
                <a:lnTo>
                  <a:pt x="453390" y="777240"/>
                </a:lnTo>
                <a:lnTo>
                  <a:pt x="523875" y="735330"/>
                </a:lnTo>
                <a:lnTo>
                  <a:pt x="531495" y="733425"/>
                </a:lnTo>
                <a:lnTo>
                  <a:pt x="617220" y="732473"/>
                </a:lnTo>
                <a:lnTo>
                  <a:pt x="661988" y="656273"/>
                </a:lnTo>
                <a:lnTo>
                  <a:pt x="667702" y="651510"/>
                </a:lnTo>
                <a:lnTo>
                  <a:pt x="736283" y="613410"/>
                </a:lnTo>
                <a:lnTo>
                  <a:pt x="736283" y="526733"/>
                </a:lnTo>
                <a:lnTo>
                  <a:pt x="738188" y="519112"/>
                </a:lnTo>
                <a:lnTo>
                  <a:pt x="779145" y="450533"/>
                </a:lnTo>
                <a:lnTo>
                  <a:pt x="738188" y="383858"/>
                </a:lnTo>
                <a:lnTo>
                  <a:pt x="736283" y="376238"/>
                </a:lnTo>
                <a:lnTo>
                  <a:pt x="735330" y="287655"/>
                </a:lnTo>
                <a:lnTo>
                  <a:pt x="663893" y="246697"/>
                </a:lnTo>
                <a:lnTo>
                  <a:pt x="656273" y="240983"/>
                </a:lnTo>
                <a:lnTo>
                  <a:pt x="613410" y="167640"/>
                </a:lnTo>
                <a:lnTo>
                  <a:pt x="529590" y="167640"/>
                </a:lnTo>
                <a:lnTo>
                  <a:pt x="521970" y="165735"/>
                </a:lnTo>
                <a:lnTo>
                  <a:pt x="449580" y="123825"/>
                </a:lnTo>
                <a:lnTo>
                  <a:pt x="379095" y="165735"/>
                </a:lnTo>
                <a:lnTo>
                  <a:pt x="371475" y="167640"/>
                </a:lnTo>
                <a:lnTo>
                  <a:pt x="286703" y="167640"/>
                </a:lnTo>
                <a:lnTo>
                  <a:pt x="246698" y="238125"/>
                </a:lnTo>
                <a:lnTo>
                  <a:pt x="241935" y="243840"/>
                </a:lnTo>
                <a:lnTo>
                  <a:pt x="168592" y="288608"/>
                </a:lnTo>
                <a:lnTo>
                  <a:pt x="168592" y="373380"/>
                </a:lnTo>
                <a:lnTo>
                  <a:pt x="166687" y="381000"/>
                </a:lnTo>
                <a:lnTo>
                  <a:pt x="125730" y="452437"/>
                </a:lnTo>
                <a:lnTo>
                  <a:pt x="166687" y="521970"/>
                </a:lnTo>
                <a:lnTo>
                  <a:pt x="168592" y="529590"/>
                </a:lnTo>
                <a:lnTo>
                  <a:pt x="169545" y="616268"/>
                </a:lnTo>
                <a:lnTo>
                  <a:pt x="241935" y="657225"/>
                </a:lnTo>
                <a:lnTo>
                  <a:pt x="247650" y="662940"/>
                </a:lnTo>
                <a:lnTo>
                  <a:pt x="290512" y="736283"/>
                </a:lnTo>
                <a:lnTo>
                  <a:pt x="373380" y="733425"/>
                </a:lnTo>
                <a:close/>
                <a:moveTo>
                  <a:pt x="419100" y="594360"/>
                </a:moveTo>
                <a:lnTo>
                  <a:pt x="654368" y="325755"/>
                </a:lnTo>
                <a:lnTo>
                  <a:pt x="632460" y="306705"/>
                </a:lnTo>
                <a:lnTo>
                  <a:pt x="407670" y="563880"/>
                </a:lnTo>
                <a:lnTo>
                  <a:pt x="270510" y="420053"/>
                </a:lnTo>
                <a:lnTo>
                  <a:pt x="249555" y="440055"/>
                </a:lnTo>
                <a:lnTo>
                  <a:pt x="398145" y="595312"/>
                </a:lnTo>
                <a:lnTo>
                  <a:pt x="419100" y="5943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25"/>
          <p:cNvGrpSpPr/>
          <p:nvPr/>
        </p:nvGrpSpPr>
        <p:grpSpPr>
          <a:xfrm>
            <a:off x="8055445" y="218365"/>
            <a:ext cx="845884" cy="1026016"/>
            <a:chOff x="0" y="-41275"/>
            <a:chExt cx="698500" cy="846967"/>
          </a:xfrm>
        </p:grpSpPr>
        <p:sp>
          <p:nvSpPr>
            <p:cNvPr id="347" name="Google Shape;347;p25"/>
            <p:cNvSpPr/>
            <p:nvPr/>
          </p:nvSpPr>
          <p:spPr>
            <a:xfrm>
              <a:off x="0" y="7109"/>
              <a:ext cx="698500" cy="798583"/>
            </a:xfrm>
            <a:custGeom>
              <a:rect b="b" l="l" r="r" t="t"/>
              <a:pathLst>
                <a:path extrusionOk="0" h="798583" w="698500">
                  <a:moveTo>
                    <a:pt x="381248" y="11508"/>
                  </a:moveTo>
                  <a:lnTo>
                    <a:pt x="666502" y="177474"/>
                  </a:lnTo>
                  <a:cubicBezTo>
                    <a:pt x="686313" y="189000"/>
                    <a:pt x="698500" y="210191"/>
                    <a:pt x="698500" y="233110"/>
                  </a:cubicBezTo>
                  <a:lnTo>
                    <a:pt x="698500" y="565472"/>
                  </a:lnTo>
                  <a:cubicBezTo>
                    <a:pt x="698500" y="588391"/>
                    <a:pt x="686313" y="609582"/>
                    <a:pt x="666502" y="621108"/>
                  </a:cubicBezTo>
                  <a:lnTo>
                    <a:pt x="381248" y="787074"/>
                  </a:lnTo>
                  <a:cubicBezTo>
                    <a:pt x="361468" y="798582"/>
                    <a:pt x="337032" y="798582"/>
                    <a:pt x="317252" y="787074"/>
                  </a:cubicBezTo>
                  <a:lnTo>
                    <a:pt x="31998" y="621108"/>
                  </a:lnTo>
                  <a:cubicBezTo>
                    <a:pt x="12187" y="609582"/>
                    <a:pt x="0" y="588391"/>
                    <a:pt x="0" y="565472"/>
                  </a:cubicBezTo>
                  <a:lnTo>
                    <a:pt x="0" y="233110"/>
                  </a:lnTo>
                  <a:cubicBezTo>
                    <a:pt x="0" y="210191"/>
                    <a:pt x="12187" y="189000"/>
                    <a:pt x="31998" y="177474"/>
                  </a:cubicBezTo>
                  <a:lnTo>
                    <a:pt x="317252" y="11508"/>
                  </a:lnTo>
                  <a:cubicBezTo>
                    <a:pt x="337032" y="0"/>
                    <a:pt x="361468" y="0"/>
                    <a:pt x="381248" y="11508"/>
                  </a:cubicBezTo>
                  <a:close/>
                </a:path>
              </a:pathLst>
            </a:custGeom>
            <a:gradFill>
              <a:gsLst>
                <a:gs pos="0">
                  <a:srgbClr val="08CBFF"/>
                </a:gs>
                <a:gs pos="50000">
                  <a:srgbClr val="6DE1FF"/>
                </a:gs>
                <a:gs pos="100000">
                  <a:srgbClr val="97EAFF"/>
                </a:gs>
              </a:gsLst>
              <a:lin ang="2700006" scaled="0"/>
            </a:gradFill>
            <a:ln cap="sq" cmpd="sng" w="19050">
              <a:solidFill>
                <a:srgbClr val="FFFFFF">
                  <a:alpha val="49800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25"/>
            <p:cNvSpPr txBox="1"/>
            <p:nvPr/>
          </p:nvSpPr>
          <p:spPr>
            <a:xfrm>
              <a:off x="0" y="-41275"/>
              <a:ext cx="698400" cy="7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247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9" name="Google Shape;34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Measure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D4FD"/>
                </a:solidFill>
              </a:rPr>
              <a:t>Track effectiveness through competitive win rates, asset usage, sales confidence scores, and engagement.</a:t>
            </a:r>
            <a:endParaRPr sz="1800">
              <a:solidFill>
                <a:srgbClr val="22D4FD"/>
              </a:solidFill>
            </a:endParaRPr>
          </a:p>
        </p:txBody>
      </p:sp>
      <p:sp>
        <p:nvSpPr>
          <p:cNvPr id="350" name="Google Shape;350;p25"/>
          <p:cNvSpPr/>
          <p:nvPr/>
        </p:nvSpPr>
        <p:spPr>
          <a:xfrm>
            <a:off x="8261218" y="557422"/>
            <a:ext cx="434354" cy="347924"/>
          </a:xfrm>
          <a:custGeom>
            <a:rect b="b" l="l" r="r" t="t"/>
            <a:pathLst>
              <a:path extrusionOk="0" h="732472" w="914429">
                <a:moveTo>
                  <a:pt x="674400" y="241935"/>
                </a:moveTo>
                <a:lnTo>
                  <a:pt x="582007" y="241935"/>
                </a:lnTo>
                <a:lnTo>
                  <a:pt x="582007" y="339090"/>
                </a:lnTo>
                <a:lnTo>
                  <a:pt x="489615" y="339090"/>
                </a:lnTo>
                <a:lnTo>
                  <a:pt x="489615" y="511493"/>
                </a:lnTo>
                <a:lnTo>
                  <a:pt x="582007" y="511493"/>
                </a:lnTo>
                <a:lnTo>
                  <a:pt x="610582" y="511493"/>
                </a:lnTo>
                <a:lnTo>
                  <a:pt x="674400" y="511493"/>
                </a:lnTo>
                <a:lnTo>
                  <a:pt x="702975" y="511493"/>
                </a:lnTo>
                <a:lnTo>
                  <a:pt x="795367" y="511493"/>
                </a:lnTo>
                <a:lnTo>
                  <a:pt x="795367" y="110490"/>
                </a:lnTo>
                <a:lnTo>
                  <a:pt x="674400" y="110490"/>
                </a:lnTo>
                <a:lnTo>
                  <a:pt x="674400" y="241935"/>
                </a:lnTo>
                <a:close/>
                <a:moveTo>
                  <a:pt x="582960" y="483870"/>
                </a:moveTo>
                <a:lnTo>
                  <a:pt x="519142" y="483870"/>
                </a:lnTo>
                <a:lnTo>
                  <a:pt x="519142" y="368618"/>
                </a:lnTo>
                <a:lnTo>
                  <a:pt x="582960" y="368618"/>
                </a:lnTo>
                <a:lnTo>
                  <a:pt x="582960" y="483870"/>
                </a:lnTo>
                <a:close/>
                <a:moveTo>
                  <a:pt x="674400" y="483870"/>
                </a:moveTo>
                <a:lnTo>
                  <a:pt x="610582" y="483870"/>
                </a:lnTo>
                <a:lnTo>
                  <a:pt x="610582" y="340043"/>
                </a:lnTo>
                <a:lnTo>
                  <a:pt x="610582" y="270510"/>
                </a:lnTo>
                <a:lnTo>
                  <a:pt x="674400" y="270510"/>
                </a:lnTo>
                <a:lnTo>
                  <a:pt x="674400" y="483870"/>
                </a:lnTo>
                <a:close/>
                <a:moveTo>
                  <a:pt x="702975" y="139065"/>
                </a:moveTo>
                <a:lnTo>
                  <a:pt x="766792" y="139065"/>
                </a:lnTo>
                <a:lnTo>
                  <a:pt x="766792" y="482918"/>
                </a:lnTo>
                <a:lnTo>
                  <a:pt x="702975" y="482918"/>
                </a:lnTo>
                <a:lnTo>
                  <a:pt x="702975" y="241935"/>
                </a:lnTo>
                <a:lnTo>
                  <a:pt x="702975" y="139065"/>
                </a:lnTo>
                <a:close/>
                <a:moveTo>
                  <a:pt x="266730" y="163830"/>
                </a:moveTo>
                <a:cubicBezTo>
                  <a:pt x="184815" y="163830"/>
                  <a:pt x="119092" y="230505"/>
                  <a:pt x="119092" y="311468"/>
                </a:cubicBezTo>
                <a:cubicBezTo>
                  <a:pt x="119092" y="393383"/>
                  <a:pt x="185767" y="459105"/>
                  <a:pt x="266730" y="459105"/>
                </a:cubicBezTo>
                <a:cubicBezTo>
                  <a:pt x="347692" y="459105"/>
                  <a:pt x="414367" y="392430"/>
                  <a:pt x="414367" y="311468"/>
                </a:cubicBezTo>
                <a:cubicBezTo>
                  <a:pt x="414367" y="230505"/>
                  <a:pt x="348645" y="163830"/>
                  <a:pt x="266730" y="163830"/>
                </a:cubicBezTo>
                <a:close/>
                <a:moveTo>
                  <a:pt x="256252" y="192405"/>
                </a:moveTo>
                <a:lnTo>
                  <a:pt x="256252" y="300990"/>
                </a:lnTo>
                <a:lnTo>
                  <a:pt x="148620" y="297180"/>
                </a:lnTo>
                <a:cubicBezTo>
                  <a:pt x="155287" y="241935"/>
                  <a:pt x="200055" y="198120"/>
                  <a:pt x="256252" y="192405"/>
                </a:cubicBezTo>
                <a:close/>
                <a:moveTo>
                  <a:pt x="148620" y="326708"/>
                </a:moveTo>
                <a:lnTo>
                  <a:pt x="263872" y="331470"/>
                </a:lnTo>
                <a:lnTo>
                  <a:pt x="338167" y="407670"/>
                </a:lnTo>
                <a:cubicBezTo>
                  <a:pt x="318165" y="422910"/>
                  <a:pt x="293400" y="431483"/>
                  <a:pt x="266730" y="431483"/>
                </a:cubicBezTo>
                <a:cubicBezTo>
                  <a:pt x="205770" y="430530"/>
                  <a:pt x="156240" y="384810"/>
                  <a:pt x="148620" y="326708"/>
                </a:cubicBezTo>
                <a:close/>
                <a:moveTo>
                  <a:pt x="359122" y="387668"/>
                </a:moveTo>
                <a:lnTo>
                  <a:pt x="284827" y="311468"/>
                </a:lnTo>
                <a:lnTo>
                  <a:pt x="284827" y="193358"/>
                </a:lnTo>
                <a:cubicBezTo>
                  <a:pt x="341977" y="201930"/>
                  <a:pt x="386745" y="251460"/>
                  <a:pt x="386745" y="311468"/>
                </a:cubicBezTo>
                <a:cubicBezTo>
                  <a:pt x="385792" y="340043"/>
                  <a:pt x="375315" y="366712"/>
                  <a:pt x="359122" y="387668"/>
                </a:cubicBezTo>
                <a:close/>
                <a:moveTo>
                  <a:pt x="866805" y="0"/>
                </a:moveTo>
                <a:lnTo>
                  <a:pt x="47655" y="0"/>
                </a:lnTo>
                <a:cubicBezTo>
                  <a:pt x="20985" y="953"/>
                  <a:pt x="30" y="22860"/>
                  <a:pt x="30" y="49530"/>
                </a:cubicBezTo>
                <a:lnTo>
                  <a:pt x="30" y="573405"/>
                </a:lnTo>
                <a:cubicBezTo>
                  <a:pt x="-923" y="600075"/>
                  <a:pt x="20985" y="621983"/>
                  <a:pt x="47655" y="622935"/>
                </a:cubicBezTo>
                <a:lnTo>
                  <a:pt x="442942" y="622935"/>
                </a:lnTo>
                <a:lnTo>
                  <a:pt x="442942" y="703898"/>
                </a:lnTo>
                <a:lnTo>
                  <a:pt x="227677" y="703898"/>
                </a:lnTo>
                <a:lnTo>
                  <a:pt x="227677" y="732473"/>
                </a:lnTo>
                <a:lnTo>
                  <a:pt x="686782" y="732473"/>
                </a:lnTo>
                <a:lnTo>
                  <a:pt x="686782" y="703898"/>
                </a:lnTo>
                <a:lnTo>
                  <a:pt x="471517" y="703898"/>
                </a:lnTo>
                <a:lnTo>
                  <a:pt x="471517" y="622935"/>
                </a:lnTo>
                <a:lnTo>
                  <a:pt x="712500" y="622935"/>
                </a:lnTo>
                <a:lnTo>
                  <a:pt x="712500" y="621983"/>
                </a:lnTo>
                <a:lnTo>
                  <a:pt x="866805" y="621983"/>
                </a:lnTo>
                <a:cubicBezTo>
                  <a:pt x="893475" y="621030"/>
                  <a:pt x="914430" y="599123"/>
                  <a:pt x="914430" y="572452"/>
                </a:cubicBezTo>
                <a:lnTo>
                  <a:pt x="914430" y="49530"/>
                </a:lnTo>
                <a:cubicBezTo>
                  <a:pt x="914430" y="22860"/>
                  <a:pt x="893475" y="0"/>
                  <a:pt x="866805" y="0"/>
                </a:cubicBezTo>
                <a:close/>
                <a:moveTo>
                  <a:pt x="885855" y="572452"/>
                </a:moveTo>
                <a:cubicBezTo>
                  <a:pt x="885855" y="583883"/>
                  <a:pt x="877282" y="592455"/>
                  <a:pt x="866805" y="592455"/>
                </a:cubicBezTo>
                <a:lnTo>
                  <a:pt x="201960" y="592455"/>
                </a:lnTo>
                <a:lnTo>
                  <a:pt x="201960" y="593408"/>
                </a:lnTo>
                <a:lnTo>
                  <a:pt x="48607" y="593408"/>
                </a:lnTo>
                <a:cubicBezTo>
                  <a:pt x="37177" y="593408"/>
                  <a:pt x="28605" y="583883"/>
                  <a:pt x="28605" y="572452"/>
                </a:cubicBezTo>
                <a:lnTo>
                  <a:pt x="28605" y="48578"/>
                </a:lnTo>
                <a:cubicBezTo>
                  <a:pt x="28605" y="37147"/>
                  <a:pt x="37177" y="28575"/>
                  <a:pt x="47655" y="28575"/>
                </a:cubicBezTo>
                <a:lnTo>
                  <a:pt x="865852" y="28575"/>
                </a:lnTo>
                <a:cubicBezTo>
                  <a:pt x="877282" y="28575"/>
                  <a:pt x="885855" y="38100"/>
                  <a:pt x="885855" y="49530"/>
                </a:cubicBezTo>
                <a:lnTo>
                  <a:pt x="885855" y="57245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5"/>
          <p:cNvSpPr txBox="1"/>
          <p:nvPr>
            <p:ph idx="1" type="body"/>
          </p:nvPr>
        </p:nvSpPr>
        <p:spPr>
          <a:xfrm>
            <a:off x="311700" y="1662800"/>
            <a:ext cx="8520600" cy="29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i="1" lang="en"/>
              <a:t>Increased</a:t>
            </a:r>
            <a:r>
              <a:rPr lang="en"/>
              <a:t> competitive win rate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b="1" i="1" lang="en"/>
              <a:t>Reduced</a:t>
            </a:r>
            <a:r>
              <a:rPr lang="en"/>
              <a:t> competitive sales cycle duration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b="1" i="1" lang="en"/>
              <a:t>Increased</a:t>
            </a:r>
            <a:r>
              <a:rPr lang="en"/>
              <a:t> competitive asset engagement (e.g. battle card adoption, newsletter open </a:t>
            </a:r>
            <a:r>
              <a:rPr lang="en"/>
              <a:t>rates</a:t>
            </a:r>
            <a:r>
              <a:rPr lang="en"/>
              <a:t>, etc)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b="1" i="1" lang="en"/>
              <a:t>Number</a:t>
            </a:r>
            <a:r>
              <a:rPr lang="en"/>
              <a:t> of sales assets leveraged during deal cycles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 Troccoli Brand Guid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