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obot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obot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oboto-italic.fntdata"/><Relationship Id="rId12" Type="http://schemas.openxmlformats.org/officeDocument/2006/relationships/slide" Target="slides/slide7.xml"/><Relationship Id="rId34" Type="http://schemas.openxmlformats.org/officeDocument/2006/relationships/font" Target="fonts/Roboto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Robot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ad8552b82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ad8552b82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5adbf61333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4" name="Google Shape;204;g35adbf61333_0_78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adbf61333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g35adbf61333_0_85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adbf61333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35adbf61333_0_92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adbf61333_0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5adbf61333_0_436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adbf61333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g35adbf61333_0_103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5adbf61333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g35adbf61333_0_110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adbf61333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g35adbf61333_0_441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adbf61333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35adbf61333_0_165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adbf61333_0_4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35adbf61333_0_447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adbf61333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g35adbf61333_0_176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5adbf6133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5adbf61333_0_6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adbf61333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g35adbf61333_0_451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adbf61333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1" name="Google Shape;271;g35adbf61333_0_190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adbf61333_0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g35adbf61333_0_197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adbf61333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35adbf61333_0_204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adbf61333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g35adbf61333_0_211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5adbf61333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g35adbf61333_0_218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adbf61333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g35adbf61333_0_225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5ad8552b82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5ad8552b82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adbf61333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g35adbf61333_0_13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adbf6133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35adbf61333_0_27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adbf6133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g35adbf61333_0_34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adbf61333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35adbf61333_0_41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adbf61333_0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g35adbf61333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adbf61333_0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2" name="Google Shape;192;g35adbf61333_0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adbf61333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g35adbf61333_0_71:notes"/>
          <p:cNvSpPr txBox="1"/>
          <p:nvPr>
            <p:ph idx="1" type="body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Verdana"/>
              <a:buNone/>
              <a:defRPr sz="2200"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2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" name="Google Shape;15;p2"/>
          <p:cNvGrpSpPr/>
          <p:nvPr/>
        </p:nvGrpSpPr>
        <p:grpSpPr>
          <a:xfrm>
            <a:off x="453213" y="321462"/>
            <a:ext cx="1828850" cy="1568400"/>
            <a:chOff x="7168775" y="3594437"/>
            <a:chExt cx="1828850" cy="1568400"/>
          </a:xfrm>
        </p:grpSpPr>
        <p:sp>
          <p:nvSpPr>
            <p:cNvPr id="16" name="Google Shape;16;p2"/>
            <p:cNvSpPr/>
            <p:nvPr/>
          </p:nvSpPr>
          <p:spPr>
            <a:xfrm rot="10800000">
              <a:off x="7168775" y="4342374"/>
              <a:ext cx="528900" cy="814800"/>
            </a:xfrm>
            <a:prstGeom prst="rect">
              <a:avLst/>
            </a:prstGeom>
            <a:solidFill>
              <a:srgbClr val="9FEB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7818750" y="3946373"/>
              <a:ext cx="528900" cy="1210800"/>
            </a:xfrm>
            <a:prstGeom prst="rect">
              <a:avLst/>
            </a:prstGeom>
            <a:solidFill>
              <a:srgbClr val="08CB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8468725" y="3594437"/>
              <a:ext cx="528900" cy="1568400"/>
            </a:xfrm>
            <a:prstGeom prst="rect">
              <a:avLst/>
            </a:prstGeom>
            <a:solidFill>
              <a:srgbClr val="0C7E9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Google Shape;19;p2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05" name="Google Shape;10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6" name="Google Shape;106;p11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07" name="Google Shape;107;p11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08" name="Google Shape;108;p11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11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10" name="Google Shape;110;p11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11" name="Google Shape;111;p11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11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13" name="Google Shape;113;p11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14" name="Google Shape;114;p11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6" name="Google Shape;116;p11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2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</p:sp>
      <p:sp>
        <p:nvSpPr>
          <p:cNvPr id="119" name="Google Shape;119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12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12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chemeClr val="lt1"/>
                </a:solidFill>
              </a:rPr>
              <a:t>© 2025 Angela Troccoli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4" name="Google Shape;124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5" name="Google Shape;12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6" name="Google Shape;126;p13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27" name="Google Shape;127;p13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28" name="Google Shape;128;p13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13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30" name="Google Shape;130;p13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1" name="Google Shape;131;p13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13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33" name="Google Shape;133;p13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34" name="Google Shape;134;p13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3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13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140" name="Google Shape;140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141" name="Google Shape;141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4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143" name="Google Shape;143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44" name="Google Shape;144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14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146" name="Google Shape;146;p14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147" name="Google Shape;147;p14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" name="Google Shape;148;p14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14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</p:sp>
      <p:sp>
        <p:nvSpPr>
          <p:cNvPr id="22" name="Google Shape;22;p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Verdana"/>
              <a:buNone/>
              <a:defRPr sz="40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Font typeface="Verdana"/>
              <a:buNone/>
              <a:defRPr sz="2200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24" name="Google Shape;24;p3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chemeClr val="lt1"/>
                </a:solidFill>
              </a:rPr>
              <a:t>© 2025 Angela Troccoli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5" name="Google Shape;35;p5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36" name="Google Shape;36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37" name="Google Shape;37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5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39" name="Google Shape;39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0" name="Google Shape;40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5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42" name="Google Shape;42;p5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43" name="Google Shape;43;p5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" name="Google Shape;44;p5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5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 rot="10800000">
            <a:off x="-7609" y="-16726"/>
            <a:ext cx="9166038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</p:sp>
      <p:sp>
        <p:nvSpPr>
          <p:cNvPr id="48" name="Google Shape;4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Google Shape;50;p6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" name="Google Shape;51;p6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chemeClr val="lt1"/>
                </a:solidFill>
              </a:rPr>
              <a:t>© 2025 Angela Troccoli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" name="Google Shape;55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6" name="Google Shape;56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7" name="Google Shape;57;p7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58" name="Google Shape;58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59" name="Google Shape;59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7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61" name="Google Shape;61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2" name="Google Shape;62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7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64" name="Google Shape;64;p7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65" name="Google Shape;65;p7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7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" name="Google Shape;67;p7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1" name="Google Shape;71;p8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72" name="Google Shape;72;p8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73" name="Google Shape;73;p8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" name="Google Shape;74;p8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75" name="Google Shape;75;p8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76" name="Google Shape;76;p8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" name="Google Shape;77;p8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78" name="Google Shape;78;p8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79" name="Google Shape;79;p8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" name="Google Shape;80;p8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8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4" name="Google Shape;84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5" name="Google Shape;85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6" name="Google Shape;86;p9"/>
          <p:cNvGrpSpPr/>
          <p:nvPr/>
        </p:nvGrpSpPr>
        <p:grpSpPr>
          <a:xfrm rot="-5400000">
            <a:off x="7388593" y="91370"/>
            <a:ext cx="1846641" cy="1663909"/>
            <a:chOff x="0" y="0"/>
            <a:chExt cx="406400" cy="366000"/>
          </a:xfrm>
        </p:grpSpPr>
        <p:sp>
          <p:nvSpPr>
            <p:cNvPr id="87" name="Google Shape;87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499BD"/>
            </a:solidFill>
            <a:ln>
              <a:noFill/>
            </a:ln>
          </p:spPr>
        </p:sp>
        <p:sp>
          <p:nvSpPr>
            <p:cNvPr id="88" name="Google Shape;88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9"/>
          <p:cNvGrpSpPr/>
          <p:nvPr/>
        </p:nvGrpSpPr>
        <p:grpSpPr>
          <a:xfrm rot="-5400000">
            <a:off x="6978378" y="577558"/>
            <a:ext cx="2278360" cy="2052894"/>
            <a:chOff x="0" y="0"/>
            <a:chExt cx="406400" cy="366000"/>
          </a:xfrm>
        </p:grpSpPr>
        <p:sp>
          <p:nvSpPr>
            <p:cNvPr id="90" name="Google Shape;90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1" name="Google Shape;91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9"/>
          <p:cNvGrpSpPr/>
          <p:nvPr/>
        </p:nvGrpSpPr>
        <p:grpSpPr>
          <a:xfrm rot="-5400000">
            <a:off x="7464057" y="1255392"/>
            <a:ext cx="1082975" cy="975793"/>
            <a:chOff x="0" y="0"/>
            <a:chExt cx="406400" cy="366000"/>
          </a:xfrm>
        </p:grpSpPr>
        <p:sp>
          <p:nvSpPr>
            <p:cNvPr id="93" name="Google Shape;93;p9"/>
            <p:cNvSpPr/>
            <p:nvPr/>
          </p:nvSpPr>
          <p:spPr>
            <a:xfrm>
              <a:off x="0" y="0"/>
              <a:ext cx="406400" cy="365873"/>
            </a:xfrm>
            <a:custGeom>
              <a:rect b="b" l="l" r="r" t="t"/>
              <a:pathLst>
                <a:path extrusionOk="0" h="365873" w="406400">
                  <a:moveTo>
                    <a:pt x="203200" y="0"/>
                  </a:moveTo>
                  <a:lnTo>
                    <a:pt x="0" y="0"/>
                  </a:lnTo>
                  <a:lnTo>
                    <a:pt x="203200" y="365873"/>
                  </a:lnTo>
                  <a:lnTo>
                    <a:pt x="406400" y="365873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C9E6ED"/>
            </a:solidFill>
            <a:ln>
              <a:noFill/>
            </a:ln>
          </p:spPr>
        </p:sp>
        <p:sp>
          <p:nvSpPr>
            <p:cNvPr id="94" name="Google Shape;94;p9"/>
            <p:cNvSpPr txBox="1"/>
            <p:nvPr/>
          </p:nvSpPr>
          <p:spPr>
            <a:xfrm>
              <a:off x="101600" y="0"/>
              <a:ext cx="203100" cy="36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0225" lIns="90225" spcFirstLastPara="1" rIns="90225" wrap="square" tIns="90225">
              <a:noAutofit/>
            </a:bodyPr>
            <a:lstStyle/>
            <a:p>
              <a:pPr indent="0" lvl="0" marL="0" marR="0" rtl="0" algn="ctr">
                <a:lnSpc>
                  <a:spcPct val="138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9"/>
          <p:cNvSpPr/>
          <p:nvPr/>
        </p:nvSpPr>
        <p:spPr>
          <a:xfrm>
            <a:off x="0" y="289350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9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99" name="Google Shape;99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0"/>
          <p:cNvSpPr/>
          <p:nvPr/>
        </p:nvSpPr>
        <p:spPr>
          <a:xfrm rot="10800000">
            <a:off x="6380577" y="-16726"/>
            <a:ext cx="2777810" cy="5176951"/>
          </a:xfrm>
          <a:custGeom>
            <a:rect b="b" l="l" r="r" t="t"/>
            <a:pathLst>
              <a:path extrusionOk="0" h="1129722" w="2947279">
                <a:moveTo>
                  <a:pt x="0" y="0"/>
                </a:moveTo>
                <a:lnTo>
                  <a:pt x="2947279" y="0"/>
                </a:lnTo>
                <a:lnTo>
                  <a:pt x="2947279" y="1129722"/>
                </a:lnTo>
                <a:lnTo>
                  <a:pt x="0" y="1129722"/>
                </a:lnTo>
                <a:close/>
              </a:path>
            </a:pathLst>
          </a:custGeom>
          <a:gradFill>
            <a:gsLst>
              <a:gs pos="0">
                <a:srgbClr val="1499BD"/>
              </a:gs>
              <a:gs pos="50000">
                <a:srgbClr val="08728D"/>
              </a:gs>
              <a:gs pos="100000">
                <a:srgbClr val="004964"/>
              </a:gs>
            </a:gsLst>
            <a:path path="circle">
              <a:fillToRect b="100%" l="0%" r="100%" t="0%"/>
            </a:path>
            <a:tileRect b="0%" l="-100%" r="0%" t="-100%"/>
          </a:gradFill>
          <a:ln>
            <a:noFill/>
          </a:ln>
        </p:spPr>
      </p:sp>
      <p:sp>
        <p:nvSpPr>
          <p:cNvPr id="101" name="Google Shape;101;p10"/>
          <p:cNvSpPr/>
          <p:nvPr/>
        </p:nvSpPr>
        <p:spPr>
          <a:xfrm rot="10800000">
            <a:off x="6408725" y="-19350"/>
            <a:ext cx="2735280" cy="2249989"/>
          </a:xfrm>
          <a:custGeom>
            <a:rect b="b" l="l" r="r" t="t"/>
            <a:pathLst>
              <a:path extrusionOk="0" h="5882323" w="5882323">
                <a:moveTo>
                  <a:pt x="0" y="0"/>
                </a:moveTo>
                <a:lnTo>
                  <a:pt x="5882323" y="0"/>
                </a:lnTo>
                <a:lnTo>
                  <a:pt x="5882323" y="5882323"/>
                </a:lnTo>
                <a:lnTo>
                  <a:pt x="0" y="5882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1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0"/>
          <p:cNvSpPr txBox="1"/>
          <p:nvPr/>
        </p:nvSpPr>
        <p:spPr>
          <a:xfrm>
            <a:off x="76850" y="4747094"/>
            <a:ext cx="35424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995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4"/>
              <a:buFont typeface="Arial"/>
              <a:buNone/>
            </a:pPr>
            <a:r>
              <a:rPr lang="en" sz="1000">
                <a:solidFill>
                  <a:srgbClr val="000000"/>
                </a:solidFill>
              </a:rPr>
              <a:t>© 2025 Angela Troccoli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None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●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●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○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Verdana"/>
              <a:buChar char="■"/>
              <a:defRPr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/>
          <p:nvPr>
            <p:ph type="ctrTitle"/>
          </p:nvPr>
        </p:nvSpPr>
        <p:spPr>
          <a:xfrm>
            <a:off x="311708" y="1201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NPI Business Case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How will we differentiate - and dominate?</a:t>
            </a:r>
            <a:endParaRPr/>
          </a:p>
        </p:txBody>
      </p:sp>
      <p:sp>
        <p:nvSpPr>
          <p:cNvPr id="207" name="Google Shape;207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Go-to-market approach </a:t>
            </a:r>
            <a:endParaRPr/>
          </a:p>
        </p:txBody>
      </p:sp>
      <p:sp>
        <p:nvSpPr>
          <p:cNvPr id="213" name="Google Shape;213;p25"/>
          <p:cNvSpPr txBox="1"/>
          <p:nvPr>
            <p:ph idx="1" type="body"/>
          </p:nvPr>
        </p:nvSpPr>
        <p:spPr>
          <a:xfrm>
            <a:off x="311700" y="1152475"/>
            <a:ext cx="3375900" cy="37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Target customer profile &amp; priority target accounts: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How will this impact our ICP? 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What does our new ICP look like? 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What are their triggers? </a:t>
            </a:r>
            <a:endParaRPr/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How do we address them? </a:t>
            </a:r>
            <a:endParaRPr/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Positioning - now and at launch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Content &amp; campaign strategy 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Sales enablement  </a:t>
            </a:r>
            <a:endParaRPr/>
          </a:p>
        </p:txBody>
      </p:sp>
      <p:sp>
        <p:nvSpPr>
          <p:cNvPr id="214" name="Google Shape;214;p25"/>
          <p:cNvSpPr txBox="1"/>
          <p:nvPr>
            <p:ph idx="2" type="body"/>
          </p:nvPr>
        </p:nvSpPr>
        <p:spPr>
          <a:xfrm>
            <a:off x="3942750" y="1152475"/>
            <a:ext cx="3520200" cy="37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Sales coverage and activity - ISRs, AEs, Pre-Sales (SEs) and Post-Sales (CSRs)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Marketing campaigns focused on stimulating pipeline for this offering 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Partner enablement and engagement</a:t>
            </a:r>
            <a:endParaRPr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Analyst relations planning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Positioning </a:t>
            </a:r>
            <a:endParaRPr/>
          </a:p>
        </p:txBody>
      </p:sp>
      <p:sp>
        <p:nvSpPr>
          <p:cNvPr id="220" name="Google Shape;220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How will our </a:t>
            </a:r>
            <a:r>
              <a:rPr b="1" lang="en" sz="1400" u="sng"/>
              <a:t>corporate</a:t>
            </a:r>
            <a:r>
              <a:rPr lang="en" sz="1400"/>
              <a:t> positioning change / stay the same?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How will our </a:t>
            </a:r>
            <a:r>
              <a:rPr b="1" lang="en" sz="1400" u="sng"/>
              <a:t>product</a:t>
            </a:r>
            <a:r>
              <a:rPr lang="en" sz="1400"/>
              <a:t> positioning change / stay the same?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How will this connect into existing solution &amp; narrative? </a:t>
            </a:r>
            <a:endParaRPr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we want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go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How much money can we make?</a:t>
            </a:r>
            <a:endParaRPr/>
          </a:p>
        </p:txBody>
      </p:sp>
      <p:sp>
        <p:nvSpPr>
          <p:cNvPr id="231" name="Google Shape;231;p28"/>
          <p:cNvSpPr txBox="1"/>
          <p:nvPr>
            <p:ph idx="1" type="body"/>
          </p:nvPr>
        </p:nvSpPr>
        <p:spPr>
          <a:xfrm>
            <a:off x="311700" y="1152475"/>
            <a:ext cx="7171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TAM &amp; SAM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# of accounts we think we can win 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Estimated booking value 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Estimated GMV (based on existing customer profiles, related use cases)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% revenue share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Replatform v. Greenfield 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Our focus: Will we win deals from competitors or capture new market or both? What’s the split? What’s the deal cycle length / other notable differences? </a:t>
            </a:r>
            <a:endParaRPr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Pipeline opportunity </a:t>
            </a:r>
            <a:endParaRPr/>
          </a:p>
        </p:txBody>
      </p:sp>
      <p:sp>
        <p:nvSpPr>
          <p:cNvPr id="237" name="Google Shape;23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Recommended pricing strategy</a:t>
            </a:r>
            <a:endParaRPr/>
          </a:p>
        </p:txBody>
      </p:sp>
      <p:sp>
        <p:nvSpPr>
          <p:cNvPr id="243" name="Google Shape;243;p30"/>
          <p:cNvSpPr txBox="1"/>
          <p:nvPr>
            <p:ph idx="1" type="body"/>
          </p:nvPr>
        </p:nvSpPr>
        <p:spPr>
          <a:xfrm>
            <a:off x="311700" y="1152475"/>
            <a:ext cx="3375900" cy="37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Pricing matrix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Market validation &amp; assumptions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Competitive pricing analysis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Pricing model 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Amount charged 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Variables    </a:t>
            </a:r>
            <a:endParaRPr/>
          </a:p>
        </p:txBody>
      </p:sp>
      <p:sp>
        <p:nvSpPr>
          <p:cNvPr id="244" name="Google Shape;244;p30"/>
          <p:cNvSpPr txBox="1"/>
          <p:nvPr>
            <p:ph idx="2" type="body"/>
          </p:nvPr>
        </p:nvSpPr>
        <p:spPr>
          <a:xfrm>
            <a:off x="3942750" y="1152475"/>
            <a:ext cx="3520200" cy="37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Standard pricing 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Bundled pricing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Competitive / replatform pricing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Support data &amp; assumptions</a:t>
            </a:r>
            <a:endParaRPr/>
          </a:p>
        </p:txBody>
      </p:sp>
      <p:sp>
        <p:nvSpPr>
          <p:cNvPr id="250" name="Google Shape;250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we need to get there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Product value equation</a:t>
            </a:r>
            <a:endParaRPr/>
          </a:p>
        </p:txBody>
      </p:sp>
      <p:sp>
        <p:nvSpPr>
          <p:cNvPr id="261" name="Google Shape;26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Who are we serving?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pain points are we solving for?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What features are we delivering?  </a:t>
            </a: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What will be covered in this business case</a:t>
            </a:r>
            <a:endParaRPr/>
          </a:p>
        </p:txBody>
      </p:sp>
      <p:sp>
        <p:nvSpPr>
          <p:cNvPr id="160" name="Google Shape;160;p16"/>
          <p:cNvSpPr txBox="1"/>
          <p:nvPr>
            <p:ph idx="1" type="body"/>
          </p:nvPr>
        </p:nvSpPr>
        <p:spPr>
          <a:xfrm>
            <a:off x="311700" y="1152475"/>
            <a:ext cx="7072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45"/>
              <a:buNone/>
            </a:pPr>
            <a:r>
              <a:rPr lang="en" sz="1112"/>
              <a:t>The opportunity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Market Trends &amp; Competition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Historical performance &amp; pipeline  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Our Value Proposition</a:t>
            </a:r>
            <a:endParaRPr sz="1112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45"/>
              <a:buNone/>
            </a:pPr>
            <a:r>
              <a:t/>
            </a:r>
            <a:endParaRPr sz="1112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45"/>
              <a:buNone/>
            </a:pPr>
            <a:r>
              <a:rPr lang="en" sz="1112"/>
              <a:t>Where we want to go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Short &amp; Long term GTM Strategy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Business case  </a:t>
            </a:r>
            <a:endParaRPr sz="1112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45"/>
              <a:buNone/>
            </a:pPr>
            <a:r>
              <a:t/>
            </a:r>
            <a:endParaRPr sz="1112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045"/>
              <a:buNone/>
            </a:pPr>
            <a:r>
              <a:rPr lang="en" sz="1112"/>
              <a:t>What we need to get there 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Evolving our product, service &amp; connect </a:t>
            </a:r>
            <a:endParaRPr sz="1112"/>
          </a:p>
          <a:p>
            <a:pPr indent="-319088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25"/>
              <a:buChar char="●"/>
            </a:pPr>
            <a:r>
              <a:rPr lang="en" sz="1112"/>
              <a:t>Pricing strategy</a:t>
            </a:r>
            <a:endParaRPr sz="1112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045"/>
              <a:buNone/>
            </a:pPr>
            <a:r>
              <a:t/>
            </a:r>
            <a:endParaRPr sz="1112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Feature gap summary </a:t>
            </a:r>
            <a:endParaRPr/>
          </a:p>
        </p:txBody>
      </p:sp>
      <p:sp>
        <p:nvSpPr>
          <p:cNvPr id="267" name="Google Shape;267;p34"/>
          <p:cNvSpPr txBox="1"/>
          <p:nvPr>
            <p:ph idx="1" type="body"/>
          </p:nvPr>
        </p:nvSpPr>
        <p:spPr>
          <a:xfrm>
            <a:off x="311700" y="1152475"/>
            <a:ext cx="3375900" cy="37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What are the gaps? 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How much will each cost to address?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What are the dependencies? </a:t>
            </a:r>
            <a:endParaRPr/>
          </a:p>
          <a:p>
            <a:pPr indent="-317500" lvl="0" marL="457200" rtl="0" algn="l">
              <a:spcBef>
                <a:spcPts val="12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What is the ETA? </a:t>
            </a:r>
            <a:endParaRPr/>
          </a:p>
        </p:txBody>
      </p:sp>
      <p:sp>
        <p:nvSpPr>
          <p:cNvPr id="268" name="Google Shape;268;p34"/>
          <p:cNvSpPr txBox="1"/>
          <p:nvPr>
            <p:ph idx="2" type="body"/>
          </p:nvPr>
        </p:nvSpPr>
        <p:spPr>
          <a:xfrm>
            <a:off x="3942750" y="1152475"/>
            <a:ext cx="3520200" cy="374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Which features are candidates for build versus partner? 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How would this impact our pricing structure &amp; revenue assumptions? </a:t>
            </a:r>
            <a:endParaRPr/>
          </a:p>
          <a:p>
            <a:pPr indent="-317500" lvl="0" marL="457200" rtl="0" algn="l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What is our operational readiness? What are the gaps to close?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Implementation 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Support services 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Go-to-market / customer adoption </a:t>
            </a:r>
            <a:endParaRPr/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SzPts val="1200"/>
              <a:buFont typeface="Roboto"/>
              <a:buChar char="○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KPIs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Roadmap to ‘close the gap’</a:t>
            </a:r>
            <a:endParaRPr/>
          </a:p>
        </p:txBody>
      </p:sp>
      <p:sp>
        <p:nvSpPr>
          <p:cNvPr id="274" name="Google Shape;274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Short term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Mid-term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Long-term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Why iterative changes are beneficial, and how we will protect value prop &amp; pricing strategy with incremental release (critical to justify)</a:t>
            </a:r>
            <a:endParaRPr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Feature gap summary - detail </a:t>
            </a:r>
            <a:endParaRPr/>
          </a:p>
        </p:txBody>
      </p:sp>
      <p:sp>
        <p:nvSpPr>
          <p:cNvPr id="280" name="Google Shape;280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Feature &amp; description 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Cost &amp; ETA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Current status </a:t>
            </a:r>
            <a:endParaRPr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Feature gap detail - methodology </a:t>
            </a:r>
            <a:endParaRPr/>
          </a:p>
        </p:txBody>
      </p:sp>
      <p:sp>
        <p:nvSpPr>
          <p:cNvPr id="286" name="Google Shape;286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was our approach to identifying the key requirements?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How did we prioritize?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What assumptions are applied? </a:t>
            </a:r>
            <a:endParaRPr sz="1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Customers with similar use case(s)</a:t>
            </a:r>
            <a:endParaRPr/>
          </a:p>
        </p:txBody>
      </p:sp>
      <p:sp>
        <p:nvSpPr>
          <p:cNvPr id="292" name="Google Shape;292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Who is effectively doing this, but it was achieved at project level?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How was the experience?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has been successful?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What could be better? </a:t>
            </a:r>
            <a:endParaRPr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Summary of feedback from the field </a:t>
            </a:r>
            <a:endParaRPr/>
          </a:p>
        </p:txBody>
      </p:sp>
      <p:sp>
        <p:nvSpPr>
          <p:cNvPr id="298" name="Google Shape;298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Customers / prospects - why we lost / what they want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Related lost deals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Related pending deals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Win/loss analysis </a:t>
            </a:r>
            <a:endParaRPr/>
          </a:p>
        </p:txBody>
      </p:sp>
      <p:sp>
        <p:nvSpPr>
          <p:cNvPr id="304" name="Google Shape;304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310" name="Google Shape;310;p41"/>
          <p:cNvSpPr txBox="1"/>
          <p:nvPr>
            <p:ph idx="1" type="subTitle"/>
          </p:nvPr>
        </p:nvSpPr>
        <p:spPr>
          <a:xfrm>
            <a:off x="311700" y="26817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Executive summary - brief  </a:t>
            </a:r>
            <a:endParaRPr/>
          </a:p>
        </p:txBody>
      </p:sp>
      <p:sp>
        <p:nvSpPr>
          <p:cNvPr id="166" name="Google Shape;166;p17"/>
          <p:cNvSpPr txBox="1"/>
          <p:nvPr>
            <p:ph idx="1" type="body"/>
          </p:nvPr>
        </p:nvSpPr>
        <p:spPr>
          <a:xfrm>
            <a:off x="311700" y="1152475"/>
            <a:ext cx="7116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1400"/>
              <a:t>WHY</a:t>
            </a:r>
            <a:r>
              <a:rPr lang="en" sz="1400"/>
              <a:t> are we talking about this, and why now? 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1400"/>
              <a:t>WHAT</a:t>
            </a:r>
            <a:r>
              <a:rPr lang="en" sz="1400"/>
              <a:t> do we aim to do, and what is the anticipated impact (ARR / GMV growth, deal acceleration, reduction in costs, etc)?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b="1" lang="en" sz="1400"/>
              <a:t>HOW</a:t>
            </a:r>
            <a:r>
              <a:rPr lang="en" sz="1400"/>
              <a:t> will we achieve this objective, by when and what will it take?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Level 1 business case (visualized)</a:t>
            </a:r>
            <a:endParaRPr/>
          </a:p>
        </p:txBody>
      </p:sp>
      <p:sp>
        <p:nvSpPr>
          <p:cNvPr id="172" name="Google Shape;17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is the total market size?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How much of the current market can we capture?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is ‘blue ocean’ versus ‘competitive win’?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How much is this worth?</a:t>
            </a:r>
            <a:endParaRPr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Critical success factors</a:t>
            </a:r>
            <a:endParaRPr/>
          </a:p>
        </p:txBody>
      </p:sp>
      <p:sp>
        <p:nvSpPr>
          <p:cNvPr id="178" name="Google Shape;178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is required to make this successful?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could get in the way, and needs to be mitigated?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situation &amp; opportunity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Market trends and competition</a:t>
            </a:r>
            <a:endParaRPr/>
          </a:p>
        </p:txBody>
      </p:sp>
      <p:sp>
        <p:nvSpPr>
          <p:cNvPr id="189" name="Google Shape;189;p21"/>
          <p:cNvSpPr txBox="1"/>
          <p:nvPr>
            <p:ph idx="1" type="body"/>
          </p:nvPr>
        </p:nvSpPr>
        <p:spPr>
          <a:xfrm>
            <a:off x="311700" y="1152475"/>
            <a:ext cx="7163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Single slide - Outside-in perspective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What have we learned from the market, including analysts, partners, prospects, and competitive movements?  </a:t>
            </a:r>
            <a:endParaRPr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Competitive landscape</a:t>
            </a:r>
            <a:endParaRPr/>
          </a:p>
        </p:txBody>
      </p:sp>
      <p:sp>
        <p:nvSpPr>
          <p:cNvPr id="195" name="Google Shape;195;p22"/>
          <p:cNvSpPr txBox="1"/>
          <p:nvPr>
            <p:ph idx="1" type="body"/>
          </p:nvPr>
        </p:nvSpPr>
        <p:spPr>
          <a:xfrm>
            <a:off x="311700" y="1152475"/>
            <a:ext cx="7171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What are the recent (and predicted) shifts of our competitive set?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How are value propositions transforming? Why now? What’s the impact - to the landscape, to our customers, to us? </a:t>
            </a: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Our company’s fit</a:t>
            </a:r>
            <a:endParaRPr/>
          </a:p>
        </p:txBody>
      </p:sp>
      <p:sp>
        <p:nvSpPr>
          <p:cNvPr id="201" name="Google Shape;201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Single slide - Inside-out perspective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 sz="1400"/>
              <a:t>Where are our strengths? And weaknesses? 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" sz="1400"/>
              <a:t>Which competitors do we need to out-compete? How do we do it? 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 Troccoli Brand Guid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